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3"/>
  </p:notesMasterIdLst>
  <p:sldIdLst>
    <p:sldId id="272" r:id="rId2"/>
    <p:sldId id="273" r:id="rId3"/>
    <p:sldId id="258" r:id="rId4"/>
    <p:sldId id="281" r:id="rId5"/>
    <p:sldId id="771" r:id="rId6"/>
    <p:sldId id="770" r:id="rId7"/>
    <p:sldId id="773" r:id="rId8"/>
    <p:sldId id="779" r:id="rId9"/>
    <p:sldId id="776" r:id="rId10"/>
    <p:sldId id="778" r:id="rId11"/>
    <p:sldId id="780" r:id="rId12"/>
    <p:sldId id="777" r:id="rId13"/>
    <p:sldId id="769" r:id="rId14"/>
    <p:sldId id="504" r:id="rId15"/>
    <p:sldId id="782" r:id="rId16"/>
    <p:sldId id="781" r:id="rId17"/>
    <p:sldId id="783" r:id="rId18"/>
    <p:sldId id="784" r:id="rId19"/>
    <p:sldId id="786" r:id="rId20"/>
    <p:sldId id="785" r:id="rId21"/>
    <p:sldId id="787" r:id="rId22"/>
    <p:sldId id="788" r:id="rId23"/>
    <p:sldId id="789" r:id="rId24"/>
    <p:sldId id="790" r:id="rId25"/>
    <p:sldId id="791" r:id="rId26"/>
    <p:sldId id="793" r:id="rId27"/>
    <p:sldId id="792" r:id="rId28"/>
    <p:sldId id="794" r:id="rId29"/>
    <p:sldId id="795" r:id="rId30"/>
    <p:sldId id="772" r:id="rId31"/>
    <p:sldId id="797" r:id="rId32"/>
    <p:sldId id="775" r:id="rId33"/>
    <p:sldId id="798" r:id="rId34"/>
    <p:sldId id="799" r:id="rId35"/>
    <p:sldId id="796" r:id="rId36"/>
    <p:sldId id="800" r:id="rId37"/>
    <p:sldId id="801" r:id="rId38"/>
    <p:sldId id="802" r:id="rId39"/>
    <p:sldId id="803" r:id="rId40"/>
    <p:sldId id="804" r:id="rId41"/>
    <p:sldId id="805" r:id="rId42"/>
    <p:sldId id="806" r:id="rId43"/>
    <p:sldId id="807" r:id="rId44"/>
    <p:sldId id="808" r:id="rId45"/>
    <p:sldId id="809" r:id="rId46"/>
    <p:sldId id="810" r:id="rId47"/>
    <p:sldId id="811" r:id="rId48"/>
    <p:sldId id="812" r:id="rId49"/>
    <p:sldId id="759" r:id="rId50"/>
    <p:sldId id="758" r:id="rId51"/>
    <p:sldId id="47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22FE31-2070-D1D8-A34E-F9DB0AA9A729}" v="390" dt="2020-12-26T15:18:39.115"/>
    <p1510:client id="{045A4965-B513-6B71-45A6-B68B6AFE84A0}" v="67" dt="2020-12-26T20:30:46.896"/>
    <p1510:client id="{1D94FB88-6CE6-6B13-D879-F7E8D01337CA}" v="360" dt="2021-01-03T02:19:39.892"/>
    <p1510:client id="{2F685D47-1B98-2E9E-44E9-38F2D014CAAC}" v="22" dt="2020-12-28T15:26:16.614"/>
    <p1510:client id="{4687724C-769A-535A-BE5E-08839305FA50}" v="5582" dt="2020-12-27T20:13:39.224"/>
    <p1510:client id="{4F3116CC-60FD-5B3C-BC0A-853C7B2019C1}" v="7" dt="2021-03-03T13:19:06.866"/>
    <p1510:client id="{4FF76B9D-D465-E8D3-A9CB-C6E438D0913C}" v="3096" dt="2021-01-03T00:04:50.364"/>
    <p1510:client id="{51E3BD4C-B373-0951-C494-FB7E86FF0635}" v="2429" dt="2020-12-29T23:03:22.866"/>
    <p1510:client id="{5465CEFE-2D65-ED3F-442B-E74DF3DBF3B0}" v="613" dt="2020-12-23T23:53:09.940"/>
    <p1510:client id="{5780114A-CD68-0EF9-0069-27EA9FFE2F46}" v="88" dt="2021-01-03T00:33:49.633"/>
    <p1510:client id="{5A6657F4-CD6A-8EED-C2D3-6A31C6E9CDB4}" v="2259" dt="2021-01-01T23:32:28.714"/>
    <p1510:client id="{6E304E32-E42C-98B0-D233-9BA72E4A68D0}" v="1188" dt="2021-01-03T01:36:55.738"/>
    <p1510:client id="{70223C47-8670-9B15-A461-042D2F1DE4F7}" v="7422" dt="2020-12-31T14:25:20.982"/>
    <p1510:client id="{754A752B-A398-7C33-B6DC-89A0654AD307}" v="1138" dt="2020-12-30T13:10:01.288"/>
    <p1510:client id="{77311F2F-DD39-12FC-B820-8BE89A968553}" v="47" dt="2021-03-08T17:32:27.677"/>
    <p1510:client id="{82ABAE2D-A526-4624-91EE-FBA7FD5F51E0}" v="9" dt="2020-12-23T22:41:08.207"/>
    <p1510:client id="{8F696AE0-6236-8D1E-3618-87162776C622}" v="5712" dt="2021-01-01T00:07:13.795"/>
    <p1510:client id="{9A177FFB-FB64-37AF-17C7-CCEC2C193DFF}" v="4481" dt="2020-12-29T13:20:50.336"/>
    <p1510:client id="{9BAF1ED5-055F-E59B-0FDB-D8176D5BAF08}" v="655" dt="2021-01-03T01:57:12.342"/>
    <p1510:client id="{9BC7B19F-60C7-B000-DB7E-A0C26F4AFB85}" v="24" dt="2021-03-07T18:20:10.229"/>
    <p1510:client id="{9FAE6B2D-A840-C296-BC63-93A7ECEB04E4}" v="1807" dt="2021-01-03T15:35:35.469"/>
    <p1510:client id="{B4F8CEB5-E72C-8A8D-D25E-09B41B53A554}" v="6468" dt="2020-12-28T22:37:18.221"/>
    <p1510:client id="{C2F04716-BDFB-72E1-8E0B-591BAC2A83A6}" v="1704" dt="2020-12-25T23:07:35.464"/>
    <p1510:client id="{C413B264-8D43-A9BB-C85E-7F30A00A6453}" v="3644" dt="2020-12-26T15:02:32.673"/>
    <p1510:client id="{C552E5C9-89A9-5AE8-628E-6D0DD8066444}" v="3550" dt="2020-12-26T20:12:43.454"/>
    <p1510:client id="{C93DCB4C-25A3-1ED5-3966-BC729D694996}" v="2365" dt="2021-01-02T17:58:05.469"/>
    <p1510:client id="{F2F8A2BF-5B5D-26F4-FB14-1055AE089F65}" v="1095" dt="2021-01-03T16:31:13.6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3T15:36:12.171"/>
    </inkml:context>
    <inkml:brush xml:id="br0">
      <inkml:brushProperty name="width" value="0.1" units="cm"/>
      <inkml:brushProperty name="height" value="0.1" units="cm"/>
      <inkml:brushProperty name="color" value="#E71224"/>
    </inkml:brush>
  </inkml:definitions>
  <inkml:trace contextRef="#ctx0" brushRef="#br0">4700 6310 16383 0 0,'0'0'-16383'0'0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3T15:36:12.171"/>
    </inkml:context>
    <inkml:brush xml:id="br0">
      <inkml:brushProperty name="width" value="0.1" units="cm"/>
      <inkml:brushProperty name="height" value="0.1" units="cm"/>
      <inkml:brushProperty name="color" value="#E71224"/>
    </inkml:brush>
  </inkml:definitions>
  <inkml:trace contextRef="#ctx0" brushRef="#br0">4700 6310 16383 0 0,'0'0'-16383'0'0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C3CC2D-0AF9-4166-9DD0-52A258A6A029}" type="datetimeFigureOut">
              <a:rPr lang="en-US"/>
              <a:t>3/8/2021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3283C-2CD9-4321-9FBB-684AE41D5162}" type="slidenum">
              <a:rPr lang="en-US"/>
              <a:t>‹#›</a:t>
            </a:fld>
            <a:endParaRPr lang="en-US"/>
          </a:p>
        </p:txBody>
      </p:sp>
    </p:spTree>
    <p:extLst>
      <p:ext uri="{BB962C8B-B14F-4D97-AF65-F5344CB8AC3E}">
        <p14:creationId xmlns:p14="http://schemas.microsoft.com/office/powerpoint/2010/main" val="854434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19977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32719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60708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01070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15472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13544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7098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7236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9598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08896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67792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53920858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customXml" Target="../ink/ink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customXml" Target="../ink/ink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rouplens.org/datasets/movielens/100k/" TargetMode="Externa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5" descr="Shape, rectangle&#10;&#10;Description automatically generated">
            <a:extLst>
              <a:ext uri="{FF2B5EF4-FFF2-40B4-BE49-F238E27FC236}">
                <a16:creationId xmlns:a16="http://schemas.microsoft.com/office/drawing/2014/main" id="{9848D248-4F95-4AEB-A8A3-E841AC7F1049}"/>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D4C369ED-1D40-41D3-AA7A-10B26DF42247}"/>
              </a:ext>
            </a:extLst>
          </p:cNvPr>
          <p:cNvPicPr>
            <a:picLocks noChangeAspect="1"/>
          </p:cNvPicPr>
          <p:nvPr/>
        </p:nvPicPr>
        <p:blipFill>
          <a:blip r:embed="rId3"/>
          <a:stretch>
            <a:fillRect/>
          </a:stretch>
        </p:blipFill>
        <p:spPr>
          <a:xfrm>
            <a:off x="10226040" y="-2293"/>
            <a:ext cx="1965960" cy="583707"/>
          </a:xfrm>
          <a:prstGeom prst="rect">
            <a:avLst/>
          </a:prstGeom>
        </p:spPr>
      </p:pic>
      <p:sp>
        <p:nvSpPr>
          <p:cNvPr id="9" name="Title 1">
            <a:extLst>
              <a:ext uri="{FF2B5EF4-FFF2-40B4-BE49-F238E27FC236}">
                <a16:creationId xmlns:a16="http://schemas.microsoft.com/office/drawing/2014/main" id="{B3E4D70A-0194-4118-808D-3AE000E06533}"/>
              </a:ext>
            </a:extLst>
          </p:cNvPr>
          <p:cNvSpPr txBox="1">
            <a:spLocks/>
          </p:cNvSpPr>
          <p:nvPr/>
        </p:nvSpPr>
        <p:spPr>
          <a:xfrm>
            <a:off x="1676400" y="1274763"/>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roboto"/>
                <a:cs typeface="Calibri Light"/>
              </a:rPr>
              <a:t>AASD 4004</a:t>
            </a:r>
          </a:p>
          <a:p>
            <a:r>
              <a:rPr lang="en-US" dirty="0">
                <a:latin typeface="roboto"/>
                <a:cs typeface="Calibri Light"/>
              </a:rPr>
              <a:t>Machine Learning  - II</a:t>
            </a:r>
            <a:endParaRPr lang="en-US" dirty="0"/>
          </a:p>
        </p:txBody>
      </p:sp>
      <p:sp>
        <p:nvSpPr>
          <p:cNvPr id="11" name="Subtitle 2">
            <a:extLst>
              <a:ext uri="{FF2B5EF4-FFF2-40B4-BE49-F238E27FC236}">
                <a16:creationId xmlns:a16="http://schemas.microsoft.com/office/drawing/2014/main" id="{C788A730-016B-491D-8966-20FA0BD8D9C6}"/>
              </a:ext>
            </a:extLst>
          </p:cNvPr>
          <p:cNvSpPr>
            <a:spLocks noGrp="1"/>
          </p:cNvSpPr>
          <p:nvPr>
            <p:ph type="subTitle" idx="1"/>
          </p:nvPr>
        </p:nvSpPr>
        <p:spPr>
          <a:xfrm>
            <a:off x="1524000" y="3602038"/>
            <a:ext cx="9144000" cy="1655762"/>
          </a:xfrm>
        </p:spPr>
        <p:txBody>
          <a:bodyPr vert="horz" lIns="91440" tIns="45720" rIns="91440" bIns="45720" rtlCol="0" anchor="t">
            <a:normAutofit/>
          </a:bodyPr>
          <a:lstStyle/>
          <a:p>
            <a:r>
              <a:rPr lang="en-US">
                <a:latin typeface="roboto"/>
              </a:rPr>
              <a:t>Applied AI Solutions Developer Program</a:t>
            </a:r>
            <a:endParaRPr lang="en-US"/>
          </a:p>
        </p:txBody>
      </p:sp>
    </p:spTree>
    <p:extLst>
      <p:ext uri="{BB962C8B-B14F-4D97-AF65-F5344CB8AC3E}">
        <p14:creationId xmlns:p14="http://schemas.microsoft.com/office/powerpoint/2010/main" val="1802254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How Recommenders work?</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endParaRPr lang="en-US" dirty="0">
              <a:cs typeface="Calibri"/>
            </a:endParaRP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1650439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How Recommenders work?</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9" name="Content Placeholder 8">
            <a:extLst>
              <a:ext uri="{FF2B5EF4-FFF2-40B4-BE49-F238E27FC236}">
                <a16:creationId xmlns:a16="http://schemas.microsoft.com/office/drawing/2014/main" id="{D393EAB2-6FBA-400B-AF72-C319B9FC7ABD}"/>
              </a:ext>
            </a:extLst>
          </p:cNvPr>
          <p:cNvSpPr>
            <a:spLocks noGrp="1"/>
          </p:cNvSpPr>
          <p:nvPr>
            <p:ph idx="1"/>
          </p:nvPr>
        </p:nvSpPr>
        <p:spPr>
          <a:xfrm>
            <a:off x="838200" y="1597901"/>
            <a:ext cx="10936013" cy="4666648"/>
          </a:xfrm>
        </p:spPr>
        <p:txBody>
          <a:bodyPr vert="horz" lIns="91440" tIns="45720" rIns="91440" bIns="45720" rtlCol="0" anchor="t">
            <a:normAutofit/>
          </a:bodyPr>
          <a:lstStyle/>
          <a:p>
            <a:pPr marL="457200" indent="-457200">
              <a:lnSpc>
                <a:spcPct val="110000"/>
              </a:lnSpc>
            </a:pPr>
            <a:r>
              <a:rPr lang="en-US" sz="3000">
                <a:latin typeface="roboto"/>
                <a:ea typeface="+mj-ea"/>
                <a:cs typeface="Calibri Light"/>
              </a:rPr>
              <a:t>Data is collected from users (Onboarding)</a:t>
            </a:r>
            <a:endParaRPr lang="en-US" sz="3100">
              <a:latin typeface="roboto"/>
              <a:ea typeface="+mj-ea"/>
              <a:cs typeface="Calibri Light"/>
            </a:endParaRPr>
          </a:p>
          <a:p>
            <a:pPr marL="457200" indent="-457200">
              <a:lnSpc>
                <a:spcPct val="110000"/>
              </a:lnSpc>
            </a:pPr>
            <a:r>
              <a:rPr lang="en-US" sz="3000">
                <a:latin typeface="roboto"/>
                <a:ea typeface="+mj-ea"/>
                <a:cs typeface="Calibri Light"/>
              </a:rPr>
              <a:t>Models are created from the collected data (Algorithms)</a:t>
            </a:r>
            <a:endParaRPr lang="en-US" sz="3000" dirty="0">
              <a:latin typeface="roboto"/>
              <a:ea typeface="+mj-ea"/>
              <a:cs typeface="Calibri Light"/>
            </a:endParaRPr>
          </a:p>
          <a:p>
            <a:pPr marL="457200" indent="-457200">
              <a:lnSpc>
                <a:spcPct val="110000"/>
              </a:lnSpc>
            </a:pPr>
            <a:r>
              <a:rPr lang="en-US" sz="3000">
                <a:latin typeface="roboto"/>
                <a:ea typeface="+mj-ea"/>
                <a:cs typeface="Calibri Light"/>
              </a:rPr>
              <a:t>Recommendations are pushed to the user (Action)</a:t>
            </a:r>
            <a:endParaRPr lang="en-US" sz="3000" dirty="0">
              <a:latin typeface="roboto"/>
              <a:ea typeface="+mj-ea"/>
              <a:cs typeface="Calibri Light"/>
            </a:endParaRPr>
          </a:p>
          <a:p>
            <a:pPr marL="457200" indent="-457200">
              <a:lnSpc>
                <a:spcPct val="110000"/>
              </a:lnSpc>
            </a:pPr>
            <a:endParaRPr lang="en-US" sz="3000" dirty="0">
              <a:latin typeface="roboto"/>
              <a:ea typeface="+mj-ea"/>
              <a:cs typeface="Calibri Light"/>
            </a:endParaRPr>
          </a:p>
          <a:p>
            <a:pPr marL="0" indent="0">
              <a:lnSpc>
                <a:spcPct val="110000"/>
              </a:lnSpc>
              <a:buNone/>
            </a:pPr>
            <a:r>
              <a:rPr lang="en-US" sz="3000">
                <a:latin typeface="roboto"/>
                <a:ea typeface="+mj-ea"/>
                <a:cs typeface="Calibri Light"/>
              </a:rPr>
              <a:t>Recommendation Engine = Call-to-Action push from recommendation models trained by user collected data</a:t>
            </a:r>
          </a:p>
          <a:p>
            <a:pPr marL="0" indent="0">
              <a:lnSpc>
                <a:spcPct val="110000"/>
              </a:lnSpc>
              <a:buNone/>
            </a:pPr>
            <a:endParaRPr lang="en-US" sz="3000" dirty="0">
              <a:latin typeface="roboto"/>
              <a:ea typeface="+mj-ea"/>
              <a:cs typeface="Calibri Light"/>
            </a:endParaRPr>
          </a:p>
        </p:txBody>
      </p:sp>
    </p:spTree>
    <p:extLst>
      <p:ext uri="{BB962C8B-B14F-4D97-AF65-F5344CB8AC3E}">
        <p14:creationId xmlns:p14="http://schemas.microsoft.com/office/powerpoint/2010/main" val="3953005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330200" y="-300530"/>
            <a:ext cx="10515600" cy="1325563"/>
          </a:xfrm>
        </p:spPr>
        <p:txBody>
          <a:bodyPr>
            <a:normAutofit/>
          </a:bodyPr>
          <a:lstStyle/>
          <a:p>
            <a:r>
              <a:rPr lang="en-US" sz="4800">
                <a:latin typeface="roboto"/>
                <a:cs typeface="Calibri Light"/>
              </a:rPr>
              <a:t>Data Collection (Onboarding)</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9" name="Content Placeholder 8">
            <a:extLst>
              <a:ext uri="{FF2B5EF4-FFF2-40B4-BE49-F238E27FC236}">
                <a16:creationId xmlns:a16="http://schemas.microsoft.com/office/drawing/2014/main" id="{D393EAB2-6FBA-400B-AF72-C319B9FC7ABD}"/>
              </a:ext>
            </a:extLst>
          </p:cNvPr>
          <p:cNvSpPr>
            <a:spLocks noGrp="1"/>
          </p:cNvSpPr>
          <p:nvPr>
            <p:ph idx="1"/>
          </p:nvPr>
        </p:nvSpPr>
        <p:spPr>
          <a:xfrm>
            <a:off x="838200" y="1597901"/>
            <a:ext cx="5593254" cy="4666648"/>
          </a:xfrm>
        </p:spPr>
        <p:txBody>
          <a:bodyPr vert="horz" lIns="91440" tIns="45720" rIns="91440" bIns="45720" rtlCol="0" anchor="t">
            <a:normAutofit fontScale="85000" lnSpcReduction="20000"/>
          </a:bodyPr>
          <a:lstStyle/>
          <a:p>
            <a:pPr marL="0" indent="0">
              <a:lnSpc>
                <a:spcPct val="110000"/>
              </a:lnSpc>
              <a:buNone/>
            </a:pPr>
            <a:r>
              <a:rPr lang="en-US" sz="3000" b="1" u="sng">
                <a:latin typeface="roboto"/>
                <a:ea typeface="+mj-ea"/>
                <a:cs typeface="Calibri Light"/>
              </a:rPr>
              <a:t>Explicit</a:t>
            </a:r>
            <a:endParaRPr lang="en-US" sz="3000" b="1" u="sng">
              <a:solidFill>
                <a:srgbClr val="000000"/>
              </a:solidFill>
              <a:latin typeface="roboto"/>
              <a:ea typeface="+mj-ea"/>
              <a:cs typeface="Calibri Light"/>
            </a:endParaRPr>
          </a:p>
          <a:p>
            <a:pPr marL="0" indent="0">
              <a:lnSpc>
                <a:spcPct val="110000"/>
              </a:lnSpc>
              <a:buNone/>
            </a:pPr>
            <a:r>
              <a:rPr lang="en-US" sz="3000">
                <a:latin typeface="roboto"/>
                <a:ea typeface="+mj-ea"/>
                <a:cs typeface="Calibri Light"/>
              </a:rPr>
              <a:t>Data provided by users explicitly in the way of Product Ratings, Rankings, Likes, and so on.</a:t>
            </a:r>
            <a:endParaRPr lang="en-US" sz="3000" dirty="0">
              <a:latin typeface="roboto"/>
              <a:ea typeface="+mj-ea"/>
              <a:cs typeface="Calibri Light"/>
            </a:endParaRPr>
          </a:p>
          <a:p>
            <a:pPr marL="0" indent="0">
              <a:lnSpc>
                <a:spcPct val="110000"/>
              </a:lnSpc>
              <a:buNone/>
            </a:pPr>
            <a:r>
              <a:rPr lang="en-US" sz="3000" b="1" u="sng">
                <a:latin typeface="roboto"/>
                <a:ea typeface="+mj-ea"/>
                <a:cs typeface="Calibri Light"/>
              </a:rPr>
              <a:t>Implicit</a:t>
            </a:r>
            <a:endParaRPr lang="en-US">
              <a:ea typeface="+mj-ea"/>
            </a:endParaRPr>
          </a:p>
          <a:p>
            <a:pPr marL="0" indent="0">
              <a:lnSpc>
                <a:spcPct val="110000"/>
              </a:lnSpc>
              <a:buNone/>
            </a:pPr>
            <a:r>
              <a:rPr lang="en-US" sz="3000">
                <a:latin typeface="roboto"/>
                <a:ea typeface="+mj-ea"/>
                <a:cs typeface="Calibri Light"/>
              </a:rPr>
              <a:t>Data not provided by users explicitly but collected through user's behaviour with the product in the way of Clickstream, Search History, Order History, Website Navigation, Analytics and so on</a:t>
            </a:r>
            <a:endParaRPr lang="en-US" sz="3000" dirty="0">
              <a:latin typeface="roboto"/>
              <a:ea typeface="+mj-ea"/>
              <a:cs typeface="Calibri Light"/>
            </a:endParaRPr>
          </a:p>
          <a:p>
            <a:pPr marL="0" indent="0">
              <a:lnSpc>
                <a:spcPct val="110000"/>
              </a:lnSpc>
              <a:buNone/>
            </a:pPr>
            <a:endParaRPr lang="en-US" sz="3000" dirty="0">
              <a:latin typeface="roboto"/>
              <a:ea typeface="+mj-ea"/>
              <a:cs typeface="Calibri Light"/>
            </a:endParaRPr>
          </a:p>
          <a:p>
            <a:pPr marL="0" indent="0">
              <a:lnSpc>
                <a:spcPct val="110000"/>
              </a:lnSpc>
              <a:buNone/>
            </a:pPr>
            <a:endParaRPr lang="en-US" sz="3100" dirty="0">
              <a:latin typeface="roboto"/>
              <a:ea typeface="+mj-ea"/>
              <a:cs typeface="Calibri Light"/>
            </a:endParaRPr>
          </a:p>
        </p:txBody>
      </p:sp>
      <p:pic>
        <p:nvPicPr>
          <p:cNvPr id="3" name="Picture 3" descr="Graphical user interface, text, application&#10;&#10;Description automatically generated">
            <a:extLst>
              <a:ext uri="{FF2B5EF4-FFF2-40B4-BE49-F238E27FC236}">
                <a16:creationId xmlns:a16="http://schemas.microsoft.com/office/drawing/2014/main" id="{329C2338-085F-46E1-A324-F9F86C39157A}"/>
              </a:ext>
            </a:extLst>
          </p:cNvPr>
          <p:cNvPicPr>
            <a:picLocks noChangeAspect="1"/>
          </p:cNvPicPr>
          <p:nvPr/>
        </p:nvPicPr>
        <p:blipFill>
          <a:blip r:embed="rId4"/>
          <a:stretch>
            <a:fillRect/>
          </a:stretch>
        </p:blipFill>
        <p:spPr>
          <a:xfrm>
            <a:off x="6992883" y="829654"/>
            <a:ext cx="5037958" cy="2606142"/>
          </a:xfrm>
          <a:prstGeom prst="rect">
            <a:avLst/>
          </a:prstGeom>
          <a:ln>
            <a:noFill/>
          </a:ln>
          <a:effectLst>
            <a:outerShdw blurRad="190500" algn="tl" rotWithShape="0">
              <a:srgbClr val="000000">
                <a:alpha val="70000"/>
              </a:srgbClr>
            </a:outerShdw>
          </a:effectLst>
        </p:spPr>
      </p:pic>
      <p:pic>
        <p:nvPicPr>
          <p:cNvPr id="4" name="Picture 5" descr="Graphical user interface, text, application, email&#10;&#10;Description automatically generated">
            <a:extLst>
              <a:ext uri="{FF2B5EF4-FFF2-40B4-BE49-F238E27FC236}">
                <a16:creationId xmlns:a16="http://schemas.microsoft.com/office/drawing/2014/main" id="{043F9590-81C9-4062-A391-B7453DC71D7A}"/>
              </a:ext>
            </a:extLst>
          </p:cNvPr>
          <p:cNvPicPr>
            <a:picLocks noChangeAspect="1"/>
          </p:cNvPicPr>
          <p:nvPr/>
        </p:nvPicPr>
        <p:blipFill>
          <a:blip r:embed="rId5"/>
          <a:stretch>
            <a:fillRect/>
          </a:stretch>
        </p:blipFill>
        <p:spPr>
          <a:xfrm>
            <a:off x="6992883" y="3786527"/>
            <a:ext cx="5020441" cy="235046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06077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Types of Recommenders</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endParaRPr lang="en-US">
              <a:cs typeface="Calibri"/>
            </a:endParaRP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680551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Types of Recommenders</a:t>
            </a: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926116" y="1690668"/>
            <a:ext cx="10845501" cy="2536127"/>
          </a:xfrm>
        </p:spPr>
        <p:txBody>
          <a:bodyPr vert="horz" lIns="91440" tIns="45720" rIns="91440" bIns="45720" rtlCol="0" anchor="t">
            <a:normAutofit/>
          </a:bodyPr>
          <a:lstStyle/>
          <a:p>
            <a:pPr marL="0" indent="0">
              <a:lnSpc>
                <a:spcPct val="110000"/>
              </a:lnSpc>
              <a:buNone/>
            </a:pPr>
            <a:r>
              <a:rPr lang="en-US" sz="3200">
                <a:latin typeface="roboto"/>
                <a:ea typeface="+mj-ea"/>
                <a:cs typeface="Calibri Light"/>
              </a:rPr>
              <a:t>Content Filtering</a:t>
            </a:r>
            <a:endParaRPr lang="en-US">
              <a:ea typeface="+mj-ea"/>
            </a:endParaRPr>
          </a:p>
          <a:p>
            <a:pPr marL="0" indent="0">
              <a:lnSpc>
                <a:spcPct val="110000"/>
              </a:lnSpc>
              <a:buNone/>
            </a:pPr>
            <a:r>
              <a:rPr lang="en-US" sz="3200">
                <a:latin typeface="roboto"/>
                <a:ea typeface="+mj-ea"/>
                <a:cs typeface="Calibri Light"/>
              </a:rPr>
              <a:t>Collaborative Filtering</a:t>
            </a:r>
            <a:endParaRPr lang="en-US" sz="3200" dirty="0">
              <a:latin typeface="roboto"/>
              <a:ea typeface="+mj-ea"/>
              <a:cs typeface="Calibri Light"/>
            </a:endParaRPr>
          </a:p>
          <a:p>
            <a:pPr marL="0" indent="0">
              <a:lnSpc>
                <a:spcPct val="110000"/>
              </a:lnSpc>
              <a:buNone/>
            </a:pPr>
            <a:r>
              <a:rPr lang="en-US" sz="3200">
                <a:latin typeface="roboto"/>
                <a:ea typeface="+mj-ea"/>
                <a:cs typeface="Calibri Light"/>
              </a:rPr>
              <a:t>Hybrid</a:t>
            </a:r>
            <a:endParaRPr lang="en-US" sz="3200" dirty="0">
              <a:latin typeface="roboto"/>
              <a:ea typeface="+mj-ea"/>
              <a:cs typeface="Calibri Light"/>
            </a:endParaRPr>
          </a:p>
          <a:p>
            <a:pPr marL="0" indent="0">
              <a:lnSpc>
                <a:spcPct val="110000"/>
              </a:lnSpc>
              <a:buNone/>
            </a:pPr>
            <a:endParaRPr lang="en-US" sz="3200">
              <a:latin typeface="roboto"/>
              <a:ea typeface="+mj-ea"/>
              <a:cs typeface="Calibri Light"/>
            </a:endParaRPr>
          </a:p>
          <a:p>
            <a:pPr marL="0" indent="0">
              <a:buNone/>
            </a:pPr>
            <a:endParaRPr lang="en-US">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653264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Types of Recommenders</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r>
              <a:rPr lang="en-US">
                <a:cs typeface="Calibri"/>
              </a:rPr>
              <a:t>Content Filtering</a:t>
            </a: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2392057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Content-based Filtering</a:t>
            </a: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926116" y="1699426"/>
            <a:ext cx="6518742" cy="4401713"/>
          </a:xfrm>
        </p:spPr>
        <p:txBody>
          <a:bodyPr vert="horz" lIns="91440" tIns="45720" rIns="91440" bIns="45720" rtlCol="0" anchor="t">
            <a:normAutofit fontScale="77500" lnSpcReduction="20000"/>
          </a:bodyPr>
          <a:lstStyle/>
          <a:p>
            <a:pPr marL="0" indent="0">
              <a:lnSpc>
                <a:spcPct val="120000"/>
              </a:lnSpc>
              <a:buNone/>
            </a:pPr>
            <a:r>
              <a:rPr lang="en-US" sz="3500">
                <a:latin typeface="roboto"/>
                <a:ea typeface="+mj-ea"/>
                <a:cs typeface="Calibri Light"/>
              </a:rPr>
              <a:t>Movie recommendation</a:t>
            </a:r>
            <a:endParaRPr lang="en-US">
              <a:ea typeface="+mj-ea"/>
            </a:endParaRPr>
          </a:p>
          <a:p>
            <a:pPr marL="457200" lvl="1" indent="-457200">
              <a:lnSpc>
                <a:spcPct val="120000"/>
              </a:lnSpc>
              <a:spcBef>
                <a:spcPts val="1000"/>
              </a:spcBef>
            </a:pPr>
            <a:r>
              <a:rPr lang="en-US" sz="3500">
                <a:latin typeface="roboto"/>
                <a:ea typeface="+mj-ea"/>
                <a:cs typeface="Calibri Light"/>
              </a:rPr>
              <a:t>If a person likes “Inception”, then algorithm will recommend movies that fall under the same genre</a:t>
            </a:r>
          </a:p>
          <a:p>
            <a:pPr marL="0" indent="0">
              <a:lnSpc>
                <a:spcPct val="120000"/>
              </a:lnSpc>
              <a:buNone/>
            </a:pPr>
            <a:r>
              <a:rPr lang="en-US" sz="3500">
                <a:latin typeface="roboto"/>
                <a:ea typeface="+mj-ea"/>
                <a:cs typeface="Calibri Light"/>
              </a:rPr>
              <a:t>How does the algorithm know “</a:t>
            </a:r>
            <a:r>
              <a:rPr lang="en-US" sz="3500" b="1">
                <a:latin typeface="roboto"/>
                <a:ea typeface="+mj-ea"/>
                <a:cs typeface="Calibri Light"/>
              </a:rPr>
              <a:t>genre</a:t>
            </a:r>
            <a:r>
              <a:rPr lang="en-US" sz="3500">
                <a:latin typeface="roboto"/>
                <a:ea typeface="+mj-ea"/>
                <a:cs typeface="Calibri Light"/>
              </a:rPr>
              <a:t>”</a:t>
            </a:r>
          </a:p>
          <a:p>
            <a:pPr marL="457200" lvl="1" indent="-457200">
              <a:lnSpc>
                <a:spcPct val="120000"/>
              </a:lnSpc>
              <a:spcBef>
                <a:spcPts val="1000"/>
              </a:spcBef>
            </a:pPr>
            <a:r>
              <a:rPr lang="en-US" sz="3500" u="sng">
                <a:latin typeface="roboto"/>
                <a:ea typeface="+mj-ea"/>
                <a:cs typeface="Calibri Light"/>
              </a:rPr>
              <a:t>Profile Vector </a:t>
            </a:r>
            <a:r>
              <a:rPr lang="en-US" sz="3500">
                <a:latin typeface="roboto"/>
                <a:ea typeface="+mj-ea"/>
                <a:cs typeface="Calibri Light"/>
              </a:rPr>
              <a:t>- Users past behaviour (movies liked/disliked, ratings)</a:t>
            </a:r>
          </a:p>
          <a:p>
            <a:pPr marL="457200" lvl="1" indent="-457200">
              <a:lnSpc>
                <a:spcPct val="120000"/>
              </a:lnSpc>
              <a:spcBef>
                <a:spcPts val="1000"/>
              </a:spcBef>
            </a:pPr>
            <a:r>
              <a:rPr lang="en-US" sz="3500" u="sng">
                <a:latin typeface="roboto"/>
                <a:ea typeface="+mj-ea"/>
                <a:cs typeface="Calibri Light"/>
              </a:rPr>
              <a:t>Item Vector</a:t>
            </a:r>
            <a:r>
              <a:rPr lang="en-US" sz="3500">
                <a:latin typeface="roboto"/>
                <a:ea typeface="+mj-ea"/>
                <a:cs typeface="Calibri Light"/>
              </a:rPr>
              <a:t> - movies (genre, cast, director, music, etc)</a:t>
            </a:r>
          </a:p>
          <a:p>
            <a:pPr marL="0" indent="0">
              <a:lnSpc>
                <a:spcPct val="110000"/>
              </a:lnSpc>
              <a:buNone/>
            </a:pPr>
            <a:endParaRPr lang="en-US" sz="3200" dirty="0">
              <a:latin typeface="roboto"/>
              <a:ea typeface="+mj-ea"/>
              <a:cs typeface="Calibri Light"/>
            </a:endParaRPr>
          </a:p>
          <a:p>
            <a:pPr marL="0" indent="0">
              <a:lnSpc>
                <a:spcPct val="110000"/>
              </a:lnSpc>
              <a:buNone/>
            </a:pPr>
            <a:endParaRPr lang="en-US" sz="3200">
              <a:latin typeface="roboto"/>
              <a:ea typeface="+mj-ea"/>
              <a:cs typeface="Calibri Light"/>
            </a:endParaRPr>
          </a:p>
          <a:p>
            <a:pPr marL="0" indent="0">
              <a:buNone/>
            </a:pPr>
            <a:endParaRPr lang="en-US">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Diagram&#10;&#10;Description automatically generated">
            <a:extLst>
              <a:ext uri="{FF2B5EF4-FFF2-40B4-BE49-F238E27FC236}">
                <a16:creationId xmlns:a16="http://schemas.microsoft.com/office/drawing/2014/main" id="{8CD4EAE6-DB41-4C5C-9C84-7747836138CE}"/>
              </a:ext>
            </a:extLst>
          </p:cNvPr>
          <p:cNvPicPr>
            <a:picLocks noChangeAspect="1"/>
          </p:cNvPicPr>
          <p:nvPr/>
        </p:nvPicPr>
        <p:blipFill>
          <a:blip r:embed="rId4"/>
          <a:stretch>
            <a:fillRect/>
          </a:stretch>
        </p:blipFill>
        <p:spPr>
          <a:xfrm>
            <a:off x="8024747" y="1439419"/>
            <a:ext cx="3846786" cy="45957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77823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Content-based Filtering</a:t>
            </a: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926116" y="1699426"/>
            <a:ext cx="10775431" cy="4804609"/>
          </a:xfrm>
        </p:spPr>
        <p:txBody>
          <a:bodyPr vert="horz" lIns="91440" tIns="45720" rIns="91440" bIns="45720" rtlCol="0" anchor="t">
            <a:normAutofit/>
          </a:bodyPr>
          <a:lstStyle/>
          <a:p>
            <a:pPr marL="0" indent="0">
              <a:lnSpc>
                <a:spcPct val="100000"/>
              </a:lnSpc>
              <a:buNone/>
            </a:pPr>
            <a:r>
              <a:rPr lang="en-US" sz="2700">
                <a:latin typeface="roboto"/>
                <a:ea typeface="+mj-ea"/>
                <a:cs typeface="Calibri Light"/>
              </a:rPr>
              <a:t>How recommendations are computed?</a:t>
            </a:r>
          </a:p>
          <a:p>
            <a:pPr marL="0" lvl="1" indent="0">
              <a:lnSpc>
                <a:spcPct val="100000"/>
              </a:lnSpc>
              <a:spcBef>
                <a:spcPts val="1000"/>
              </a:spcBef>
              <a:buNone/>
            </a:pPr>
            <a:r>
              <a:rPr lang="en-US" sz="2700">
                <a:latin typeface="roboto"/>
                <a:ea typeface="+mj-ea"/>
                <a:cs typeface="Calibri Light"/>
              </a:rPr>
              <a:t>Similarity measured using one of the distances</a:t>
            </a:r>
          </a:p>
          <a:p>
            <a:pPr marL="457200" lvl="2" indent="-457200">
              <a:lnSpc>
                <a:spcPct val="100000"/>
              </a:lnSpc>
              <a:spcBef>
                <a:spcPts val="1000"/>
              </a:spcBef>
            </a:pPr>
            <a:r>
              <a:rPr lang="en-US" sz="2700">
                <a:latin typeface="roboto"/>
                <a:ea typeface="+mj-ea"/>
                <a:cs typeface="Calibri Light"/>
              </a:rPr>
              <a:t>Cosine similarity</a:t>
            </a:r>
          </a:p>
          <a:p>
            <a:pPr marL="457200" lvl="2" indent="-457200">
              <a:lnSpc>
                <a:spcPct val="100000"/>
              </a:lnSpc>
              <a:spcBef>
                <a:spcPts val="1000"/>
              </a:spcBef>
            </a:pPr>
            <a:endParaRPr lang="en-US" sz="2700">
              <a:latin typeface="roboto"/>
              <a:ea typeface="+mj-ea"/>
              <a:cs typeface="Calibri Light"/>
            </a:endParaRPr>
          </a:p>
          <a:p>
            <a:pPr marL="457200" lvl="2" indent="-457200">
              <a:lnSpc>
                <a:spcPct val="100000"/>
              </a:lnSpc>
              <a:spcBef>
                <a:spcPts val="1000"/>
              </a:spcBef>
            </a:pPr>
            <a:r>
              <a:rPr lang="en-US" sz="2700">
                <a:latin typeface="roboto"/>
                <a:ea typeface="+mj-ea"/>
                <a:cs typeface="Calibri Light"/>
              </a:rPr>
              <a:t>Euclidean similarity</a:t>
            </a:r>
          </a:p>
          <a:p>
            <a:pPr marL="457200" lvl="2" indent="-457200">
              <a:lnSpc>
                <a:spcPct val="100000"/>
              </a:lnSpc>
              <a:spcBef>
                <a:spcPts val="1000"/>
              </a:spcBef>
            </a:pPr>
            <a:endParaRPr lang="en-US" sz="2700">
              <a:latin typeface="roboto"/>
              <a:ea typeface="+mj-ea"/>
              <a:cs typeface="Calibri Light"/>
            </a:endParaRPr>
          </a:p>
          <a:p>
            <a:pPr marL="457200" lvl="2" indent="-457200">
              <a:lnSpc>
                <a:spcPct val="100000"/>
              </a:lnSpc>
              <a:spcBef>
                <a:spcPts val="1000"/>
              </a:spcBef>
            </a:pPr>
            <a:r>
              <a:rPr lang="en-US" sz="2700">
                <a:latin typeface="roboto"/>
                <a:ea typeface="+mj-ea"/>
                <a:cs typeface="Calibri Light"/>
              </a:rPr>
              <a:t>Pearsons Correlation</a:t>
            </a:r>
          </a:p>
          <a:p>
            <a:pPr marL="0" indent="0">
              <a:lnSpc>
                <a:spcPct val="120000"/>
              </a:lnSpc>
              <a:spcBef>
                <a:spcPts val="1000"/>
              </a:spcBef>
              <a:buNone/>
            </a:pPr>
            <a:endParaRPr lang="en-US" sz="3500" dirty="0">
              <a:latin typeface="roboto"/>
              <a:ea typeface="+mj-ea"/>
              <a:cs typeface="Calibri Light"/>
            </a:endParaRPr>
          </a:p>
          <a:p>
            <a:pPr marL="0" indent="0">
              <a:lnSpc>
                <a:spcPct val="110000"/>
              </a:lnSpc>
              <a:buNone/>
            </a:pPr>
            <a:endParaRPr lang="en-US" sz="3200" dirty="0">
              <a:latin typeface="roboto"/>
              <a:ea typeface="+mj-ea"/>
              <a:cs typeface="Calibri Light"/>
            </a:endParaRPr>
          </a:p>
          <a:p>
            <a:pPr marL="0" indent="0">
              <a:lnSpc>
                <a:spcPct val="110000"/>
              </a:lnSpc>
              <a:buNone/>
            </a:pPr>
            <a:endParaRPr lang="en-US" sz="3200">
              <a:latin typeface="roboto"/>
              <a:ea typeface="+mj-ea"/>
              <a:cs typeface="Calibri Light"/>
            </a:endParaRPr>
          </a:p>
          <a:p>
            <a:pPr marL="0" indent="0">
              <a:buNone/>
            </a:pPr>
            <a:endParaRPr lang="en-US">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6" name="Picture 7" descr="Text&#10;&#10;Description automatically generated">
            <a:extLst>
              <a:ext uri="{FF2B5EF4-FFF2-40B4-BE49-F238E27FC236}">
                <a16:creationId xmlns:a16="http://schemas.microsoft.com/office/drawing/2014/main" id="{81F7A4BF-3F75-475F-BDCE-11D90832EDA4}"/>
              </a:ext>
            </a:extLst>
          </p:cNvPr>
          <p:cNvPicPr>
            <a:picLocks noChangeAspect="1"/>
          </p:cNvPicPr>
          <p:nvPr/>
        </p:nvPicPr>
        <p:blipFill>
          <a:blip r:embed="rId4"/>
          <a:stretch>
            <a:fillRect/>
          </a:stretch>
        </p:blipFill>
        <p:spPr>
          <a:xfrm>
            <a:off x="4855780" y="2836988"/>
            <a:ext cx="3636579" cy="956300"/>
          </a:xfrm>
          <a:prstGeom prst="rect">
            <a:avLst/>
          </a:prstGeom>
        </p:spPr>
      </p:pic>
      <p:pic>
        <p:nvPicPr>
          <p:cNvPr id="8" name="Picture 8" descr="A picture containing object, clock, meter, drawing&#10;&#10;Description automatically generated">
            <a:extLst>
              <a:ext uri="{FF2B5EF4-FFF2-40B4-BE49-F238E27FC236}">
                <a16:creationId xmlns:a16="http://schemas.microsoft.com/office/drawing/2014/main" id="{0B78ABBE-09A8-49DD-A9B5-1D517BC67A28}"/>
              </a:ext>
            </a:extLst>
          </p:cNvPr>
          <p:cNvPicPr>
            <a:picLocks noChangeAspect="1"/>
          </p:cNvPicPr>
          <p:nvPr/>
        </p:nvPicPr>
        <p:blipFill>
          <a:blip r:embed="rId5"/>
          <a:stretch>
            <a:fillRect/>
          </a:stretch>
        </p:blipFill>
        <p:spPr>
          <a:xfrm>
            <a:off x="4260194" y="4197037"/>
            <a:ext cx="7429061" cy="636067"/>
          </a:xfrm>
          <a:prstGeom prst="rect">
            <a:avLst/>
          </a:prstGeom>
        </p:spPr>
      </p:pic>
      <p:pic>
        <p:nvPicPr>
          <p:cNvPr id="9" name="Picture 9" descr="Text, letter&#10;&#10;Description automatically generated">
            <a:extLst>
              <a:ext uri="{FF2B5EF4-FFF2-40B4-BE49-F238E27FC236}">
                <a16:creationId xmlns:a16="http://schemas.microsoft.com/office/drawing/2014/main" id="{FD094034-B3E0-4271-801C-6047C715C0E1}"/>
              </a:ext>
            </a:extLst>
          </p:cNvPr>
          <p:cNvPicPr>
            <a:picLocks noChangeAspect="1"/>
          </p:cNvPicPr>
          <p:nvPr/>
        </p:nvPicPr>
        <p:blipFill>
          <a:blip r:embed="rId6"/>
          <a:stretch>
            <a:fillRect/>
          </a:stretch>
        </p:blipFill>
        <p:spPr>
          <a:xfrm>
            <a:off x="4776456" y="5252519"/>
            <a:ext cx="5379544" cy="893233"/>
          </a:xfrm>
          <a:prstGeom prst="rect">
            <a:avLst/>
          </a:prstGeom>
        </p:spPr>
      </p:pic>
    </p:spTree>
    <p:extLst>
      <p:ext uri="{BB962C8B-B14F-4D97-AF65-F5344CB8AC3E}">
        <p14:creationId xmlns:p14="http://schemas.microsoft.com/office/powerpoint/2010/main" val="3044964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Content-based Filtering</a:t>
            </a: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926116" y="1690668"/>
            <a:ext cx="10775431" cy="4515574"/>
          </a:xfrm>
        </p:spPr>
        <p:txBody>
          <a:bodyPr vert="horz" lIns="91440" tIns="45720" rIns="91440" bIns="45720" rtlCol="0" anchor="t">
            <a:normAutofit lnSpcReduction="10000"/>
          </a:bodyPr>
          <a:lstStyle/>
          <a:p>
            <a:pPr marL="0" lvl="1" indent="0">
              <a:lnSpc>
                <a:spcPct val="100000"/>
              </a:lnSpc>
              <a:spcBef>
                <a:spcPts val="1000"/>
              </a:spcBef>
              <a:buNone/>
            </a:pPr>
            <a:r>
              <a:rPr lang="en-US" sz="2700">
                <a:latin typeface="roboto"/>
                <a:ea typeface="+mj-ea"/>
                <a:cs typeface="Calibri Light"/>
              </a:rPr>
              <a:t>Top n </a:t>
            </a:r>
            <a:endParaRPr lang="en-US">
              <a:ea typeface="+mj-ea"/>
            </a:endParaRPr>
          </a:p>
          <a:p>
            <a:pPr marL="457200" lvl="1" indent="-285750">
              <a:lnSpc>
                <a:spcPct val="100000"/>
              </a:lnSpc>
              <a:spcBef>
                <a:spcPts val="1000"/>
              </a:spcBef>
            </a:pPr>
            <a:r>
              <a:rPr lang="en-US" sz="2700">
                <a:latin typeface="roboto"/>
                <a:ea typeface="+mj-ea"/>
                <a:cs typeface="Calibri Light"/>
              </a:rPr>
              <a:t>Movies are sorted with respect to similarity and top n movies are recommended</a:t>
            </a:r>
          </a:p>
          <a:p>
            <a:pPr marL="0" lvl="1" indent="0">
              <a:lnSpc>
                <a:spcPct val="100000"/>
              </a:lnSpc>
              <a:spcBef>
                <a:spcPts val="1000"/>
              </a:spcBef>
              <a:buNone/>
            </a:pPr>
            <a:r>
              <a:rPr lang="en-US" sz="2700">
                <a:latin typeface="roboto"/>
                <a:ea typeface="+mj-ea"/>
                <a:cs typeface="Calibri Light"/>
              </a:rPr>
              <a:t>Rating scale</a:t>
            </a:r>
          </a:p>
          <a:p>
            <a:pPr marL="457200" lvl="1" indent="-285750">
              <a:lnSpc>
                <a:spcPct val="100000"/>
              </a:lnSpc>
              <a:spcBef>
                <a:spcPts val="1000"/>
              </a:spcBef>
            </a:pPr>
            <a:r>
              <a:rPr lang="en-US" sz="2700">
                <a:latin typeface="roboto"/>
                <a:ea typeface="+mj-ea"/>
                <a:cs typeface="Calibri Light"/>
              </a:rPr>
              <a:t>Threshold is set and all the movies above threshold are recommended</a:t>
            </a:r>
          </a:p>
          <a:p>
            <a:pPr marL="0" lvl="1" indent="0">
              <a:lnSpc>
                <a:spcPct val="100000"/>
              </a:lnSpc>
              <a:spcBef>
                <a:spcPts val="1000"/>
              </a:spcBef>
              <a:buNone/>
            </a:pPr>
            <a:r>
              <a:rPr lang="en-US" sz="2700">
                <a:latin typeface="roboto"/>
                <a:ea typeface="+mj-ea"/>
                <a:cs typeface="Calibri Light"/>
              </a:rPr>
              <a:t>Drawbacks:</a:t>
            </a:r>
            <a:endParaRPr lang="en-US" sz="2700" dirty="0">
              <a:latin typeface="roboto"/>
              <a:ea typeface="+mj-ea"/>
              <a:cs typeface="Calibri Light"/>
            </a:endParaRPr>
          </a:p>
          <a:p>
            <a:pPr marL="457200" lvl="1" indent="-285750">
              <a:lnSpc>
                <a:spcPct val="100000"/>
              </a:lnSpc>
              <a:spcBef>
                <a:spcPts val="1000"/>
              </a:spcBef>
            </a:pPr>
            <a:r>
              <a:rPr lang="en-US" sz="2700">
                <a:latin typeface="roboto"/>
                <a:ea typeface="+mj-ea"/>
                <a:cs typeface="Calibri Light"/>
              </a:rPr>
              <a:t>Movies of same genre are recommended</a:t>
            </a:r>
          </a:p>
          <a:p>
            <a:pPr marL="457200" lvl="1" indent="-285750">
              <a:lnSpc>
                <a:spcPct val="100000"/>
              </a:lnSpc>
              <a:spcBef>
                <a:spcPts val="1000"/>
              </a:spcBef>
            </a:pPr>
            <a:r>
              <a:rPr lang="en-US" sz="2700">
                <a:latin typeface="roboto"/>
                <a:ea typeface="+mj-ea"/>
                <a:cs typeface="Calibri Light"/>
              </a:rPr>
              <a:t>Movies of different genres are not recommended</a:t>
            </a:r>
          </a:p>
          <a:p>
            <a:pPr marL="0" indent="0">
              <a:lnSpc>
                <a:spcPct val="110000"/>
              </a:lnSpc>
              <a:buNone/>
            </a:pPr>
            <a:endParaRPr lang="en-US" sz="3200">
              <a:latin typeface="roboto"/>
              <a:ea typeface="+mj-ea"/>
              <a:cs typeface="Calibri Light"/>
            </a:endParaRPr>
          </a:p>
          <a:p>
            <a:pPr marL="0" indent="0">
              <a:buNone/>
            </a:pPr>
            <a:endParaRPr lang="en-US">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036127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Types of Recommenders</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r>
              <a:rPr lang="en-US">
                <a:cs typeface="Calibri"/>
              </a:rPr>
              <a:t>Collaborative Filtering</a:t>
            </a: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1196319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5" descr="Shape, rectangle&#10;&#10;Description automatically generated">
            <a:extLst>
              <a:ext uri="{FF2B5EF4-FFF2-40B4-BE49-F238E27FC236}">
                <a16:creationId xmlns:a16="http://schemas.microsoft.com/office/drawing/2014/main" id="{9848D248-4F95-4AEB-A8A3-E841AC7F1049}"/>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D4C369ED-1D40-41D3-AA7A-10B26DF42247}"/>
              </a:ext>
            </a:extLst>
          </p:cNvPr>
          <p:cNvPicPr>
            <a:picLocks noChangeAspect="1"/>
          </p:cNvPicPr>
          <p:nvPr/>
        </p:nvPicPr>
        <p:blipFill>
          <a:blip r:embed="rId3"/>
          <a:stretch>
            <a:fillRect/>
          </a:stretch>
        </p:blipFill>
        <p:spPr>
          <a:xfrm>
            <a:off x="10226040" y="-2293"/>
            <a:ext cx="1965960" cy="583707"/>
          </a:xfrm>
          <a:prstGeom prst="rect">
            <a:avLst/>
          </a:prstGeom>
        </p:spPr>
      </p:pic>
      <p:sp>
        <p:nvSpPr>
          <p:cNvPr id="9" name="Title 1">
            <a:extLst>
              <a:ext uri="{FF2B5EF4-FFF2-40B4-BE49-F238E27FC236}">
                <a16:creationId xmlns:a16="http://schemas.microsoft.com/office/drawing/2014/main" id="{B3E4D70A-0194-4118-808D-3AE000E06533}"/>
              </a:ext>
            </a:extLst>
          </p:cNvPr>
          <p:cNvSpPr txBox="1">
            <a:spLocks/>
          </p:cNvSpPr>
          <p:nvPr/>
        </p:nvSpPr>
        <p:spPr>
          <a:xfrm>
            <a:off x="1676400" y="1274763"/>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roboto"/>
                <a:cs typeface="Calibri Light"/>
              </a:rPr>
              <a:t>Module 06</a:t>
            </a:r>
            <a:br>
              <a:rPr lang="en-US" dirty="0">
                <a:latin typeface="roboto"/>
                <a:cs typeface="Calibri Light"/>
              </a:rPr>
            </a:br>
            <a:r>
              <a:rPr lang="en-US" dirty="0">
                <a:latin typeface="roboto"/>
                <a:cs typeface="Calibri Light"/>
              </a:rPr>
              <a:t>Recommenders</a:t>
            </a:r>
            <a:endParaRPr lang="en-US" dirty="0">
              <a:latin typeface="roboto"/>
            </a:endParaRPr>
          </a:p>
        </p:txBody>
      </p:sp>
      <p:sp>
        <p:nvSpPr>
          <p:cNvPr id="11" name="Subtitle 2">
            <a:extLst>
              <a:ext uri="{FF2B5EF4-FFF2-40B4-BE49-F238E27FC236}">
                <a16:creationId xmlns:a16="http://schemas.microsoft.com/office/drawing/2014/main" id="{C788A730-016B-491D-8966-20FA0BD8D9C6}"/>
              </a:ext>
            </a:extLst>
          </p:cNvPr>
          <p:cNvSpPr>
            <a:spLocks noGrp="1"/>
          </p:cNvSpPr>
          <p:nvPr>
            <p:ph type="subTitle" idx="1"/>
          </p:nvPr>
        </p:nvSpPr>
        <p:spPr>
          <a:xfrm>
            <a:off x="1524000" y="3602038"/>
            <a:ext cx="9144000" cy="1655762"/>
          </a:xfrm>
        </p:spPr>
        <p:txBody>
          <a:bodyPr vert="horz" lIns="91440" tIns="45720" rIns="91440" bIns="45720" rtlCol="0" anchor="t">
            <a:normAutofit/>
          </a:bodyPr>
          <a:lstStyle/>
          <a:p>
            <a:r>
              <a:rPr lang="en-US" err="1">
                <a:latin typeface="roboto"/>
              </a:rPr>
              <a:t>Vejey</a:t>
            </a:r>
            <a:r>
              <a:rPr lang="en-US">
                <a:latin typeface="roboto"/>
              </a:rPr>
              <a:t> </a:t>
            </a:r>
            <a:r>
              <a:rPr lang="en-US" err="1">
                <a:latin typeface="roboto"/>
              </a:rPr>
              <a:t>Gandyer</a:t>
            </a:r>
            <a:endParaRPr lang="en-US" err="1"/>
          </a:p>
        </p:txBody>
      </p:sp>
    </p:spTree>
    <p:extLst>
      <p:ext uri="{BB962C8B-B14F-4D97-AF65-F5344CB8AC3E}">
        <p14:creationId xmlns:p14="http://schemas.microsoft.com/office/powerpoint/2010/main" val="1261834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Collaborative Filtering</a:t>
            </a: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926116" y="1690668"/>
            <a:ext cx="10582742" cy="4410471"/>
          </a:xfrm>
        </p:spPr>
        <p:txBody>
          <a:bodyPr vert="horz" lIns="91440" tIns="45720" rIns="91440" bIns="45720" rtlCol="0" anchor="t">
            <a:normAutofit/>
          </a:bodyPr>
          <a:lstStyle/>
          <a:p>
            <a:pPr marL="0" lvl="1" indent="0">
              <a:lnSpc>
                <a:spcPct val="100000"/>
              </a:lnSpc>
              <a:spcBef>
                <a:spcPts val="1000"/>
              </a:spcBef>
              <a:buNone/>
            </a:pPr>
            <a:r>
              <a:rPr lang="en-US" sz="2700">
                <a:latin typeface="roboto"/>
                <a:ea typeface="+mj-ea"/>
                <a:cs typeface="Calibri Light"/>
              </a:rPr>
              <a:t>Algorithm uses </a:t>
            </a:r>
            <a:r>
              <a:rPr lang="en-US" sz="2700" b="1">
                <a:latin typeface="roboto"/>
                <a:ea typeface="+mj-ea"/>
                <a:cs typeface="Calibri Light"/>
              </a:rPr>
              <a:t>user behaviour</a:t>
            </a:r>
            <a:r>
              <a:rPr lang="en-US" sz="2700" dirty="0">
                <a:latin typeface="roboto"/>
                <a:ea typeface="+mj-ea"/>
                <a:cs typeface="Calibri Light"/>
              </a:rPr>
              <a:t> </a:t>
            </a:r>
            <a:r>
              <a:rPr lang="en-US" sz="2700">
                <a:latin typeface="roboto"/>
                <a:ea typeface="+mj-ea"/>
                <a:cs typeface="Calibri Light"/>
              </a:rPr>
              <a:t>for recommending items</a:t>
            </a:r>
            <a:endParaRPr lang="en-US">
              <a:ea typeface="+mj-ea"/>
              <a:cs typeface="Calibri" panose="020F0502020204030204"/>
            </a:endParaRPr>
          </a:p>
          <a:p>
            <a:pPr marL="457200" lvl="1" indent="-457200">
              <a:lnSpc>
                <a:spcPct val="100000"/>
              </a:lnSpc>
              <a:spcBef>
                <a:spcPts val="1000"/>
              </a:spcBef>
            </a:pPr>
            <a:r>
              <a:rPr lang="en-US" sz="2700">
                <a:latin typeface="roboto"/>
                <a:ea typeface="+mj-ea"/>
                <a:cs typeface="Calibri Light"/>
              </a:rPr>
              <a:t>User-User Collaborative filtering</a:t>
            </a:r>
          </a:p>
          <a:p>
            <a:pPr marL="457200" lvl="1" indent="-457200">
              <a:lnSpc>
                <a:spcPct val="100000"/>
              </a:lnSpc>
              <a:spcBef>
                <a:spcPts val="1000"/>
              </a:spcBef>
            </a:pPr>
            <a:r>
              <a:rPr lang="en-US" sz="2700">
                <a:latin typeface="roboto"/>
                <a:ea typeface="+mj-ea"/>
                <a:cs typeface="Calibri Light"/>
              </a:rPr>
              <a:t>Item-Item Collaborative filtering</a:t>
            </a:r>
          </a:p>
          <a:p>
            <a:pPr marL="0" indent="0">
              <a:lnSpc>
                <a:spcPct val="110000"/>
              </a:lnSpc>
              <a:spcBef>
                <a:spcPts val="1000"/>
              </a:spcBef>
              <a:buNone/>
            </a:pPr>
            <a:endParaRPr lang="en-US" sz="3200" dirty="0">
              <a:latin typeface="roboto"/>
              <a:ea typeface="+mj-ea"/>
              <a:cs typeface="Calibri Light"/>
            </a:endParaRPr>
          </a:p>
          <a:p>
            <a:pPr marL="0" indent="0">
              <a:lnSpc>
                <a:spcPct val="110000"/>
              </a:lnSpc>
              <a:buNone/>
            </a:pPr>
            <a:endParaRPr lang="en-US" sz="3200">
              <a:latin typeface="roboto"/>
              <a:ea typeface="+mj-ea"/>
              <a:cs typeface="Calibri Light"/>
            </a:endParaRPr>
          </a:p>
          <a:p>
            <a:pPr marL="0" indent="0">
              <a:buNone/>
            </a:pPr>
            <a:endParaRPr lang="en-US">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1503790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Types of Recommenders</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r>
              <a:rPr lang="en-US">
                <a:cs typeface="Calibri"/>
              </a:rPr>
              <a:t>User-User Collaborative Filtering</a:t>
            </a: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21795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177909"/>
            <a:ext cx="10515600" cy="1325563"/>
          </a:xfrm>
        </p:spPr>
        <p:txBody>
          <a:bodyPr>
            <a:normAutofit/>
          </a:bodyPr>
          <a:lstStyle/>
          <a:p>
            <a:r>
              <a:rPr lang="en-US" sz="4800">
                <a:latin typeface="roboto"/>
                <a:cs typeface="Calibri Light"/>
              </a:rPr>
              <a:t>User-User Collaborative Filtering</a:t>
            </a: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540737" y="919908"/>
            <a:ext cx="11248397" cy="3175507"/>
          </a:xfrm>
        </p:spPr>
        <p:txBody>
          <a:bodyPr vert="horz" lIns="91440" tIns="45720" rIns="91440" bIns="45720" rtlCol="0" anchor="t">
            <a:normAutofit/>
          </a:bodyPr>
          <a:lstStyle/>
          <a:p>
            <a:pPr marL="457200" lvl="1" indent="-457200">
              <a:lnSpc>
                <a:spcPct val="100000"/>
              </a:lnSpc>
              <a:spcBef>
                <a:spcPts val="1000"/>
              </a:spcBef>
            </a:pPr>
            <a:r>
              <a:rPr lang="en-US" sz="2700">
                <a:latin typeface="roboto"/>
                <a:ea typeface="+mj-ea"/>
                <a:cs typeface="Calibri Light"/>
              </a:rPr>
              <a:t>Finds </a:t>
            </a:r>
            <a:r>
              <a:rPr lang="en-US" sz="2700" b="1">
                <a:latin typeface="roboto"/>
                <a:ea typeface="+mj-ea"/>
                <a:cs typeface="Calibri Light"/>
              </a:rPr>
              <a:t>Similarity score</a:t>
            </a:r>
            <a:r>
              <a:rPr lang="en-US" sz="2700">
                <a:latin typeface="roboto"/>
                <a:ea typeface="+mj-ea"/>
                <a:cs typeface="Calibri Light"/>
              </a:rPr>
              <a:t> between users</a:t>
            </a:r>
            <a:endParaRPr lang="en-US">
              <a:ea typeface="+mj-ea"/>
            </a:endParaRPr>
          </a:p>
          <a:p>
            <a:pPr marL="457200" lvl="1" indent="-457200">
              <a:lnSpc>
                <a:spcPct val="100000"/>
              </a:lnSpc>
              <a:spcBef>
                <a:spcPts val="1000"/>
              </a:spcBef>
            </a:pPr>
            <a:r>
              <a:rPr lang="en-US" sz="2700">
                <a:latin typeface="roboto"/>
                <a:ea typeface="+mj-ea"/>
                <a:cs typeface="Calibri Light"/>
              </a:rPr>
              <a:t>For a user, pick the </a:t>
            </a:r>
            <a:r>
              <a:rPr lang="en-US" sz="2700" b="1">
                <a:latin typeface="roboto"/>
                <a:ea typeface="+mj-ea"/>
                <a:cs typeface="Calibri Light"/>
              </a:rPr>
              <a:t>most similar users</a:t>
            </a:r>
          </a:p>
          <a:p>
            <a:pPr marL="457200" lvl="1" indent="-457200">
              <a:lnSpc>
                <a:spcPct val="100000"/>
              </a:lnSpc>
              <a:spcBef>
                <a:spcPts val="1000"/>
              </a:spcBef>
            </a:pPr>
            <a:r>
              <a:rPr lang="en-US" sz="2700" b="1">
                <a:latin typeface="roboto"/>
                <a:ea typeface="+mj-ea"/>
                <a:cs typeface="Calibri Light"/>
              </a:rPr>
              <a:t>Recommend the items</a:t>
            </a:r>
            <a:r>
              <a:rPr lang="en-US" sz="2700">
                <a:latin typeface="roboto"/>
                <a:ea typeface="+mj-ea"/>
                <a:cs typeface="Calibri Light"/>
              </a:rPr>
              <a:t> which these most similar users bought/liked/rated previously</a:t>
            </a:r>
          </a:p>
          <a:p>
            <a:pPr marL="0" lvl="1" indent="0">
              <a:lnSpc>
                <a:spcPct val="100000"/>
              </a:lnSpc>
              <a:spcBef>
                <a:spcPts val="1000"/>
              </a:spcBef>
              <a:buNone/>
            </a:pPr>
            <a:endParaRPr lang="en-US" sz="2700" dirty="0">
              <a:latin typeface="roboto"/>
              <a:ea typeface="+mj-ea"/>
              <a:cs typeface="Calibri Light"/>
            </a:endParaRPr>
          </a:p>
          <a:p>
            <a:pPr marL="0" indent="0">
              <a:lnSpc>
                <a:spcPct val="110000"/>
              </a:lnSpc>
              <a:buNone/>
            </a:pPr>
            <a:endParaRPr lang="en-US" sz="3200">
              <a:latin typeface="roboto"/>
              <a:ea typeface="+mj-ea"/>
              <a:cs typeface="Calibri Light"/>
            </a:endParaRPr>
          </a:p>
          <a:p>
            <a:pPr marL="0" indent="0">
              <a:buNone/>
            </a:pPr>
            <a:endParaRPr lang="en-US">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Diagram&#10;&#10;Description automatically generated">
            <a:extLst>
              <a:ext uri="{FF2B5EF4-FFF2-40B4-BE49-F238E27FC236}">
                <a16:creationId xmlns:a16="http://schemas.microsoft.com/office/drawing/2014/main" id="{2C9686BC-A979-4E38-994D-A036F28C8451}"/>
              </a:ext>
            </a:extLst>
          </p:cNvPr>
          <p:cNvPicPr>
            <a:picLocks noChangeAspect="1"/>
          </p:cNvPicPr>
          <p:nvPr/>
        </p:nvPicPr>
        <p:blipFill>
          <a:blip r:embed="rId4"/>
          <a:stretch>
            <a:fillRect/>
          </a:stretch>
        </p:blipFill>
        <p:spPr>
          <a:xfrm>
            <a:off x="3121571" y="3074228"/>
            <a:ext cx="5940097" cy="32407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9611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177909"/>
            <a:ext cx="10515600" cy="1325563"/>
          </a:xfrm>
        </p:spPr>
        <p:txBody>
          <a:bodyPr>
            <a:normAutofit/>
          </a:bodyPr>
          <a:lstStyle/>
          <a:p>
            <a:r>
              <a:rPr lang="en-US" sz="4800">
                <a:latin typeface="roboto"/>
                <a:cs typeface="Calibri Light"/>
              </a:rPr>
              <a:t>User-User Collaborative Filtering</a:t>
            </a: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540737" y="919908"/>
            <a:ext cx="11248397" cy="3994861"/>
          </a:xfrm>
        </p:spPr>
        <p:txBody>
          <a:bodyPr vert="horz" lIns="91440" tIns="45720" rIns="91440" bIns="45720" rtlCol="0" anchor="t">
            <a:normAutofit lnSpcReduction="10000"/>
          </a:bodyPr>
          <a:lstStyle/>
          <a:p>
            <a:pPr marL="457200" lvl="1" indent="-457200">
              <a:lnSpc>
                <a:spcPct val="110000"/>
              </a:lnSpc>
              <a:spcBef>
                <a:spcPts val="1000"/>
              </a:spcBef>
              <a:buAutoNum type="arabicPeriod"/>
            </a:pPr>
            <a:r>
              <a:rPr lang="en-US" sz="2700" dirty="0">
                <a:latin typeface="roboto"/>
                <a:ea typeface="+mj-ea"/>
                <a:cs typeface="Calibri Light"/>
              </a:rPr>
              <a:t>Use Pearson correlation to find similarity between the user u and v.</a:t>
            </a:r>
          </a:p>
          <a:p>
            <a:pPr marL="457200" lvl="1" indent="-457200">
              <a:lnSpc>
                <a:spcPct val="110000"/>
              </a:lnSpc>
              <a:spcBef>
                <a:spcPts val="1000"/>
              </a:spcBef>
              <a:buAutoNum type="arabicPeriod"/>
            </a:pPr>
            <a:r>
              <a:rPr lang="en-US" sz="2700" dirty="0">
                <a:latin typeface="roboto"/>
                <a:ea typeface="+mj-ea"/>
                <a:cs typeface="Calibri Light"/>
              </a:rPr>
              <a:t>First we find the items rated by both the users and based on the ratings, correlation between the users is calculated.</a:t>
            </a:r>
          </a:p>
          <a:p>
            <a:pPr marL="457200" lvl="1" indent="-457200">
              <a:lnSpc>
                <a:spcPct val="110000"/>
              </a:lnSpc>
              <a:spcBef>
                <a:spcPts val="1000"/>
              </a:spcBef>
              <a:buAutoNum type="arabicPeriod"/>
            </a:pPr>
            <a:r>
              <a:rPr lang="en-US" sz="2700" dirty="0">
                <a:latin typeface="roboto"/>
                <a:ea typeface="+mj-ea"/>
                <a:cs typeface="Calibri Light"/>
              </a:rPr>
              <a:t>The predictions can be calculated using the similarity values. This algorithm, first of all calculates the similarity between each user and then based on each similarity calculates the predictions. Users having higher correlation will tend to be similar.</a:t>
            </a:r>
          </a:p>
          <a:p>
            <a:pPr marL="457200" lvl="1" indent="-457200">
              <a:lnSpc>
                <a:spcPct val="110000"/>
              </a:lnSpc>
              <a:spcBef>
                <a:spcPts val="1000"/>
              </a:spcBef>
              <a:buAutoNum type="arabicPeriod"/>
            </a:pPr>
            <a:r>
              <a:rPr lang="en-US" sz="2700" dirty="0">
                <a:latin typeface="roboto"/>
                <a:ea typeface="+mj-ea"/>
                <a:cs typeface="Calibri Light"/>
              </a:rPr>
              <a:t>Based on these prediction values, recommendations are made</a:t>
            </a:r>
          </a:p>
          <a:p>
            <a:pPr marL="514350" lvl="1" indent="-514350">
              <a:lnSpc>
                <a:spcPct val="100000"/>
              </a:lnSpc>
              <a:spcBef>
                <a:spcPts val="1000"/>
              </a:spcBef>
              <a:buAutoNum type="arabicPeriod"/>
            </a:pPr>
            <a:endParaRPr lang="en-US" sz="2700" dirty="0">
              <a:latin typeface="roboto"/>
              <a:ea typeface="+mj-ea"/>
              <a:cs typeface="Calibri Light"/>
            </a:endParaRPr>
          </a:p>
          <a:p>
            <a:pPr marL="0" indent="0">
              <a:lnSpc>
                <a:spcPct val="110000"/>
              </a:lnSpc>
              <a:buNone/>
            </a:pPr>
            <a:endParaRPr lang="en-US" sz="3200">
              <a:latin typeface="roboto"/>
              <a:ea typeface="+mj-ea"/>
              <a:cs typeface="Calibri Light"/>
            </a:endParaRPr>
          </a:p>
          <a:p>
            <a:pPr marL="0" indent="0">
              <a:buNone/>
            </a:pPr>
            <a:endParaRPr lang="en-US">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10" name="Picture 10" descr="Text&#10;&#10;Description automatically generated">
            <a:extLst>
              <a:ext uri="{FF2B5EF4-FFF2-40B4-BE49-F238E27FC236}">
                <a16:creationId xmlns:a16="http://schemas.microsoft.com/office/drawing/2014/main" id="{93F34576-884E-4C85-AF2C-7E1317DACBA3}"/>
              </a:ext>
            </a:extLst>
          </p:cNvPr>
          <p:cNvPicPr>
            <a:picLocks noChangeAspect="1"/>
          </p:cNvPicPr>
          <p:nvPr/>
        </p:nvPicPr>
        <p:blipFill>
          <a:blip r:embed="rId4"/>
          <a:stretch>
            <a:fillRect/>
          </a:stretch>
        </p:blipFill>
        <p:spPr>
          <a:xfrm>
            <a:off x="4246546" y="4919088"/>
            <a:ext cx="3693651" cy="1255734"/>
          </a:xfrm>
          <a:prstGeom prst="rect">
            <a:avLst/>
          </a:prstGeom>
        </p:spPr>
      </p:pic>
    </p:spTree>
    <p:extLst>
      <p:ext uri="{BB962C8B-B14F-4D97-AF65-F5344CB8AC3E}">
        <p14:creationId xmlns:p14="http://schemas.microsoft.com/office/powerpoint/2010/main" val="2817867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177909"/>
            <a:ext cx="10515600" cy="1325563"/>
          </a:xfrm>
        </p:spPr>
        <p:txBody>
          <a:bodyPr>
            <a:normAutofit/>
          </a:bodyPr>
          <a:lstStyle/>
          <a:p>
            <a:r>
              <a:rPr lang="en-US" sz="4800">
                <a:latin typeface="roboto"/>
                <a:cs typeface="Calibri Light"/>
              </a:rPr>
              <a:t>User-User Collaborative Filtering</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DF67A9AB-D13C-470D-B3EC-200DFDD2DF6E}"/>
                  </a:ext>
                </a:extLst>
              </p14:cNvPr>
              <p14:cNvContentPartPr/>
              <p14:nvPr/>
            </p14:nvContentPartPr>
            <p14:xfrm>
              <a:off x="2780045" y="1696000"/>
              <a:ext cx="19049" cy="19049"/>
            </p14:xfrm>
          </p:contentPart>
        </mc:Choice>
        <mc:Fallback xmlns="">
          <p:pic>
            <p:nvPicPr>
              <p:cNvPr id="6" name="Ink 5">
                <a:extLst>
                  <a:ext uri="{FF2B5EF4-FFF2-40B4-BE49-F238E27FC236}">
                    <a16:creationId xmlns:a16="http://schemas.microsoft.com/office/drawing/2014/main" id="{DF67A9AB-D13C-470D-B3EC-200DFDD2DF6E}"/>
                  </a:ext>
                </a:extLst>
              </p:cNvPr>
              <p:cNvPicPr/>
              <p:nvPr/>
            </p:nvPicPr>
            <p:blipFill>
              <a:blip r:embed="rId5"/>
              <a:stretch>
                <a:fillRect/>
              </a:stretch>
            </p:blipFill>
            <p:spPr>
              <a:xfrm>
                <a:off x="1827595" y="743550"/>
                <a:ext cx="1904900" cy="1904900"/>
              </a:xfrm>
              <a:prstGeom prst="rect">
                <a:avLst/>
              </a:prstGeom>
            </p:spPr>
          </p:pic>
        </mc:Fallback>
      </mc:AlternateContent>
      <p:pic>
        <p:nvPicPr>
          <p:cNvPr id="12" name="Picture 12" descr="Table&#10;&#10;Description automatically generated">
            <a:extLst>
              <a:ext uri="{FF2B5EF4-FFF2-40B4-BE49-F238E27FC236}">
                <a16:creationId xmlns:a16="http://schemas.microsoft.com/office/drawing/2014/main" id="{730B4B98-2B66-4A6F-A2C3-ED09B772C969}"/>
              </a:ext>
            </a:extLst>
          </p:cNvPr>
          <p:cNvPicPr>
            <a:picLocks noChangeAspect="1"/>
          </p:cNvPicPr>
          <p:nvPr/>
        </p:nvPicPr>
        <p:blipFill>
          <a:blip r:embed="rId6"/>
          <a:stretch>
            <a:fillRect/>
          </a:stretch>
        </p:blipFill>
        <p:spPr>
          <a:xfrm>
            <a:off x="1274917" y="1244404"/>
            <a:ext cx="8142747" cy="2591192"/>
          </a:xfrm>
          <a:prstGeom prst="rect">
            <a:avLst/>
          </a:prstGeom>
          <a:ln>
            <a:noFill/>
          </a:ln>
          <a:effectLst>
            <a:outerShdw blurRad="190500" algn="tl" rotWithShape="0">
              <a:srgbClr val="000000">
                <a:alpha val="70000"/>
              </a:srgbClr>
            </a:outerShdw>
          </a:effectLst>
        </p:spPr>
      </p:pic>
      <p:pic>
        <p:nvPicPr>
          <p:cNvPr id="13" name="Picture 13" descr="Text, letter&#10;&#10;Description automatically generated">
            <a:extLst>
              <a:ext uri="{FF2B5EF4-FFF2-40B4-BE49-F238E27FC236}">
                <a16:creationId xmlns:a16="http://schemas.microsoft.com/office/drawing/2014/main" id="{E89A26F5-35FF-4673-862C-CF9C7A3B4E0A}"/>
              </a:ext>
            </a:extLst>
          </p:cNvPr>
          <p:cNvPicPr>
            <a:picLocks noChangeAspect="1"/>
          </p:cNvPicPr>
          <p:nvPr/>
        </p:nvPicPr>
        <p:blipFill>
          <a:blip r:embed="rId7"/>
          <a:stretch>
            <a:fillRect/>
          </a:stretch>
        </p:blipFill>
        <p:spPr>
          <a:xfrm>
            <a:off x="922285" y="4901900"/>
            <a:ext cx="9646031" cy="1056362"/>
          </a:xfrm>
          <a:prstGeom prst="rect">
            <a:avLst/>
          </a:prstGeom>
        </p:spPr>
      </p:pic>
    </p:spTree>
    <p:extLst>
      <p:ext uri="{BB962C8B-B14F-4D97-AF65-F5344CB8AC3E}">
        <p14:creationId xmlns:p14="http://schemas.microsoft.com/office/powerpoint/2010/main" val="2971900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177909"/>
            <a:ext cx="10515600" cy="1325563"/>
          </a:xfrm>
        </p:spPr>
        <p:txBody>
          <a:bodyPr>
            <a:normAutofit/>
          </a:bodyPr>
          <a:lstStyle/>
          <a:p>
            <a:r>
              <a:rPr lang="en-US" sz="4800">
                <a:latin typeface="roboto"/>
                <a:cs typeface="Calibri Light"/>
              </a:rPr>
              <a:t>User-User Collaborative Filtering</a:t>
            </a: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540737" y="919908"/>
            <a:ext cx="11576138" cy="5371376"/>
          </a:xfrm>
        </p:spPr>
        <p:txBody>
          <a:bodyPr vert="horz" lIns="91440" tIns="45720" rIns="91440" bIns="45720" rtlCol="0" anchor="t">
            <a:normAutofit/>
          </a:bodyPr>
          <a:lstStyle/>
          <a:p>
            <a:pPr marL="0" lvl="1" indent="0">
              <a:lnSpc>
                <a:spcPct val="110000"/>
              </a:lnSpc>
              <a:spcBef>
                <a:spcPts val="1000"/>
              </a:spcBef>
              <a:buNone/>
            </a:pPr>
            <a:r>
              <a:rPr lang="en-US" sz="2700" u="sng" dirty="0">
                <a:latin typeface="roboto"/>
                <a:ea typeface="+mj-ea"/>
                <a:cs typeface="Calibri Light"/>
              </a:rPr>
              <a:t>Drawbacks</a:t>
            </a:r>
            <a:r>
              <a:rPr lang="en-US" sz="2700" dirty="0">
                <a:latin typeface="roboto"/>
                <a:ea typeface="+mj-ea"/>
                <a:cs typeface="Calibri Light"/>
              </a:rPr>
              <a:t>:</a:t>
            </a:r>
            <a:endParaRPr lang="en-US">
              <a:ea typeface="+mj-ea"/>
              <a:cs typeface="Calibri" panose="020F0502020204030204"/>
            </a:endParaRPr>
          </a:p>
          <a:p>
            <a:pPr marL="457200" lvl="1" indent="-457200">
              <a:lnSpc>
                <a:spcPct val="110000"/>
              </a:lnSpc>
              <a:spcBef>
                <a:spcPts val="1000"/>
              </a:spcBef>
              <a:buFont typeface="Arial" panose="020B0604020202020204" pitchFamily="34" charset="0"/>
              <a:buChar char="•"/>
            </a:pPr>
            <a:r>
              <a:rPr lang="en-US" sz="2700" dirty="0">
                <a:latin typeface="roboto"/>
                <a:ea typeface="+mj-ea"/>
                <a:cs typeface="Calibri Light"/>
              </a:rPr>
              <a:t>Time consuming</a:t>
            </a:r>
          </a:p>
          <a:p>
            <a:pPr marL="914400" lvl="2">
              <a:lnSpc>
                <a:spcPct val="110000"/>
              </a:lnSpc>
              <a:spcBef>
                <a:spcPts val="1000"/>
              </a:spcBef>
              <a:buFont typeface="Arial" panose="020B0604020202020204" pitchFamily="34" charset="0"/>
              <a:buChar char="•"/>
            </a:pPr>
            <a:r>
              <a:rPr lang="en-US" sz="2300" dirty="0">
                <a:latin typeface="roboto"/>
                <a:ea typeface="+mj-ea"/>
                <a:cs typeface="Calibri Light"/>
              </a:rPr>
              <a:t>Calculates similarity for each user and then calculates prediction for each similarity score</a:t>
            </a:r>
          </a:p>
          <a:p>
            <a:pPr marL="0" lvl="1" indent="0">
              <a:lnSpc>
                <a:spcPct val="110000"/>
              </a:lnSpc>
              <a:spcBef>
                <a:spcPts val="1000"/>
              </a:spcBef>
              <a:buNone/>
            </a:pPr>
            <a:r>
              <a:rPr lang="en-US" sz="2700" u="sng" dirty="0">
                <a:latin typeface="roboto"/>
                <a:ea typeface="+mj-ea"/>
                <a:cs typeface="Calibri Light"/>
              </a:rPr>
              <a:t>Solution</a:t>
            </a:r>
            <a:r>
              <a:rPr lang="en-US" sz="2700" dirty="0">
                <a:latin typeface="roboto"/>
                <a:ea typeface="+mj-ea"/>
                <a:cs typeface="Calibri Light"/>
              </a:rPr>
              <a:t>: (Select few users instead of all)</a:t>
            </a:r>
          </a:p>
          <a:p>
            <a:pPr marL="914400" lvl="2" indent="-457200">
              <a:lnSpc>
                <a:spcPct val="110000"/>
              </a:lnSpc>
              <a:spcBef>
                <a:spcPts val="1000"/>
              </a:spcBef>
            </a:pPr>
            <a:r>
              <a:rPr lang="en-US" sz="2300" dirty="0">
                <a:latin typeface="roboto"/>
                <a:ea typeface="+mj-ea"/>
                <a:cs typeface="Calibri Light"/>
              </a:rPr>
              <a:t>Select a threshold similarity and choose all users above that value</a:t>
            </a:r>
          </a:p>
          <a:p>
            <a:pPr marL="914400" lvl="2" indent="-457200">
              <a:lnSpc>
                <a:spcPct val="110000"/>
              </a:lnSpc>
              <a:spcBef>
                <a:spcPts val="1000"/>
              </a:spcBef>
            </a:pPr>
            <a:r>
              <a:rPr lang="en-US" sz="2300" dirty="0">
                <a:latin typeface="roboto"/>
                <a:ea typeface="+mj-ea"/>
                <a:cs typeface="Calibri Light"/>
              </a:rPr>
              <a:t>Randomly select the users</a:t>
            </a:r>
            <a:endParaRPr lang="en-US" sz="2300" dirty="0">
              <a:ea typeface="+mj-ea"/>
              <a:cs typeface="Calibri" panose="020F0502020204030204"/>
            </a:endParaRPr>
          </a:p>
          <a:p>
            <a:pPr marL="914400" lvl="2" indent="-457200">
              <a:lnSpc>
                <a:spcPct val="110000"/>
              </a:lnSpc>
              <a:spcBef>
                <a:spcPts val="1000"/>
              </a:spcBef>
            </a:pPr>
            <a:r>
              <a:rPr lang="en-US" sz="2300" dirty="0">
                <a:latin typeface="roboto"/>
                <a:ea typeface="+mj-ea"/>
                <a:cs typeface="Calibri Light"/>
              </a:rPr>
              <a:t>Arrange </a:t>
            </a:r>
            <a:r>
              <a:rPr lang="en-US" sz="2300" dirty="0" err="1">
                <a:latin typeface="roboto"/>
                <a:ea typeface="+mj-ea"/>
                <a:cs typeface="Calibri Light"/>
              </a:rPr>
              <a:t>neighbours</a:t>
            </a:r>
            <a:r>
              <a:rPr lang="en-US" sz="2300" dirty="0">
                <a:latin typeface="roboto"/>
                <a:ea typeface="+mj-ea"/>
                <a:cs typeface="Calibri Light"/>
              </a:rPr>
              <a:t> in descending order of their similarity value and choose top-N users</a:t>
            </a:r>
          </a:p>
          <a:p>
            <a:pPr marL="914400" lvl="2" indent="-457200">
              <a:lnSpc>
                <a:spcPct val="110000"/>
              </a:lnSpc>
              <a:spcBef>
                <a:spcPts val="1000"/>
              </a:spcBef>
            </a:pPr>
            <a:r>
              <a:rPr lang="en-US" sz="2300" dirty="0">
                <a:latin typeface="roboto"/>
                <a:ea typeface="+mj-ea"/>
                <a:cs typeface="Calibri Light"/>
              </a:rPr>
              <a:t>Use clustering for choosing </a:t>
            </a:r>
            <a:r>
              <a:rPr lang="en-US" sz="2300" dirty="0" err="1">
                <a:latin typeface="roboto"/>
                <a:ea typeface="+mj-ea"/>
                <a:cs typeface="Calibri Light"/>
              </a:rPr>
              <a:t>neighbours</a:t>
            </a:r>
          </a:p>
          <a:p>
            <a:pPr marL="0" indent="0">
              <a:lnSpc>
                <a:spcPct val="110000"/>
              </a:lnSpc>
              <a:spcBef>
                <a:spcPts val="1000"/>
              </a:spcBef>
              <a:buNone/>
            </a:pPr>
            <a:endParaRPr lang="en-US" sz="3200">
              <a:latin typeface="roboto"/>
              <a:ea typeface="+mj-ea"/>
              <a:cs typeface="Calibri Light"/>
            </a:endParaRPr>
          </a:p>
          <a:p>
            <a:pPr marL="0" indent="0">
              <a:spcBef>
                <a:spcPts val="1000"/>
              </a:spcBef>
              <a:buNone/>
            </a:pPr>
            <a:endParaRPr lang="en-US">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DF67A9AB-D13C-470D-B3EC-200DFDD2DF6E}"/>
                  </a:ext>
                </a:extLst>
              </p14:cNvPr>
              <p14:cNvContentPartPr/>
              <p14:nvPr/>
            </p14:nvContentPartPr>
            <p14:xfrm>
              <a:off x="2780045" y="1696000"/>
              <a:ext cx="19049" cy="19049"/>
            </p14:xfrm>
          </p:contentPart>
        </mc:Choice>
        <mc:Fallback xmlns="">
          <p:pic>
            <p:nvPicPr>
              <p:cNvPr id="6" name="Ink 5">
                <a:extLst>
                  <a:ext uri="{FF2B5EF4-FFF2-40B4-BE49-F238E27FC236}">
                    <a16:creationId xmlns:a16="http://schemas.microsoft.com/office/drawing/2014/main" id="{DF67A9AB-D13C-470D-B3EC-200DFDD2DF6E}"/>
                  </a:ext>
                </a:extLst>
              </p:cNvPr>
              <p:cNvPicPr/>
              <p:nvPr/>
            </p:nvPicPr>
            <p:blipFill>
              <a:blip r:embed="rId5"/>
              <a:stretch>
                <a:fillRect/>
              </a:stretch>
            </p:blipFill>
            <p:spPr>
              <a:xfrm>
                <a:off x="1827595" y="743550"/>
                <a:ext cx="1904900" cy="1904900"/>
              </a:xfrm>
              <a:prstGeom prst="rect">
                <a:avLst/>
              </a:prstGeom>
            </p:spPr>
          </p:pic>
        </mc:Fallback>
      </mc:AlternateContent>
    </p:spTree>
    <p:extLst>
      <p:ext uri="{BB962C8B-B14F-4D97-AF65-F5344CB8AC3E}">
        <p14:creationId xmlns:p14="http://schemas.microsoft.com/office/powerpoint/2010/main" val="4130102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Types of Recommenders</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r>
              <a:rPr lang="en-US" dirty="0">
                <a:cs typeface="Calibri"/>
              </a:rPr>
              <a:t>Item-</a:t>
            </a:r>
            <a:r>
              <a:rPr lang="en-US" dirty="0" err="1">
                <a:cs typeface="Calibri"/>
              </a:rPr>
              <a:t>ItemCollaborative</a:t>
            </a:r>
            <a:r>
              <a:rPr lang="en-US" dirty="0">
                <a:cs typeface="Calibri"/>
              </a:rPr>
              <a:t> Filtering</a:t>
            </a: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568783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177909"/>
            <a:ext cx="10515600" cy="1325563"/>
          </a:xfrm>
        </p:spPr>
        <p:txBody>
          <a:bodyPr>
            <a:normAutofit/>
          </a:bodyPr>
          <a:lstStyle/>
          <a:p>
            <a:r>
              <a:rPr lang="en-US" sz="4800" dirty="0">
                <a:latin typeface="roboto"/>
                <a:cs typeface="Calibri Light"/>
              </a:rPr>
              <a:t>Item-Item Collaborative Filtering</a:t>
            </a:r>
            <a:endParaRPr lang="en-US" dirty="0"/>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540737" y="1149327"/>
            <a:ext cx="5283494" cy="4994474"/>
          </a:xfrm>
        </p:spPr>
        <p:txBody>
          <a:bodyPr vert="horz" lIns="91440" tIns="45720" rIns="91440" bIns="45720" rtlCol="0" anchor="t">
            <a:normAutofit/>
          </a:bodyPr>
          <a:lstStyle/>
          <a:p>
            <a:pPr marL="457200" lvl="1" indent="-457200">
              <a:lnSpc>
                <a:spcPct val="110000"/>
              </a:lnSpc>
              <a:spcBef>
                <a:spcPts val="1000"/>
              </a:spcBef>
            </a:pPr>
            <a:r>
              <a:rPr lang="en-US" sz="2700" dirty="0">
                <a:latin typeface="roboto"/>
                <a:ea typeface="+mj-ea"/>
                <a:cs typeface="Calibri Light"/>
              </a:rPr>
              <a:t>Finds </a:t>
            </a:r>
            <a:r>
              <a:rPr lang="en-US" sz="2700" b="1" dirty="0">
                <a:latin typeface="roboto"/>
                <a:ea typeface="+mj-ea"/>
                <a:cs typeface="Calibri Light"/>
              </a:rPr>
              <a:t>Similarity score</a:t>
            </a:r>
            <a:r>
              <a:rPr lang="en-US" sz="2700" dirty="0">
                <a:latin typeface="roboto"/>
                <a:ea typeface="+mj-ea"/>
                <a:cs typeface="Calibri Light"/>
              </a:rPr>
              <a:t> between items</a:t>
            </a:r>
            <a:endParaRPr lang="en-US" sz="2700">
              <a:ea typeface="+mj-ea"/>
            </a:endParaRPr>
          </a:p>
          <a:p>
            <a:pPr marL="457200" lvl="1" indent="-457200">
              <a:lnSpc>
                <a:spcPct val="110000"/>
              </a:lnSpc>
              <a:spcBef>
                <a:spcPts val="1000"/>
              </a:spcBef>
            </a:pPr>
            <a:r>
              <a:rPr lang="en-US" sz="2700" dirty="0">
                <a:latin typeface="roboto"/>
                <a:ea typeface="+mj-ea"/>
                <a:cs typeface="Calibri Light"/>
              </a:rPr>
              <a:t>For an item, pick the </a:t>
            </a:r>
            <a:r>
              <a:rPr lang="en-US" sz="2700" b="1" dirty="0">
                <a:latin typeface="roboto"/>
                <a:ea typeface="+mj-ea"/>
                <a:cs typeface="Calibri Light"/>
              </a:rPr>
              <a:t>most paired items</a:t>
            </a:r>
          </a:p>
          <a:p>
            <a:pPr marL="457200" lvl="1" indent="-457200">
              <a:lnSpc>
                <a:spcPct val="110000"/>
              </a:lnSpc>
              <a:spcBef>
                <a:spcPts val="1000"/>
              </a:spcBef>
            </a:pPr>
            <a:r>
              <a:rPr lang="en-US" sz="2700" b="1" dirty="0">
                <a:latin typeface="roboto"/>
                <a:ea typeface="+mj-ea"/>
                <a:cs typeface="Calibri Light"/>
              </a:rPr>
              <a:t>Recommend</a:t>
            </a:r>
            <a:r>
              <a:rPr lang="en-US" sz="2700" dirty="0">
                <a:latin typeface="roboto"/>
                <a:ea typeface="+mj-ea"/>
                <a:cs typeface="Calibri Light"/>
              </a:rPr>
              <a:t> the items which these most similar users bought/liked/rated previously</a:t>
            </a: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6" name="Picture 7" descr="Diagram&#10;&#10;Description automatically generated">
            <a:extLst>
              <a:ext uri="{FF2B5EF4-FFF2-40B4-BE49-F238E27FC236}">
                <a16:creationId xmlns:a16="http://schemas.microsoft.com/office/drawing/2014/main" id="{27BD8656-D8CE-43F4-BCC0-E14B7A120A09}"/>
              </a:ext>
            </a:extLst>
          </p:cNvPr>
          <p:cNvPicPr>
            <a:picLocks noChangeAspect="1"/>
          </p:cNvPicPr>
          <p:nvPr/>
        </p:nvPicPr>
        <p:blipFill>
          <a:blip r:embed="rId4"/>
          <a:stretch>
            <a:fillRect/>
          </a:stretch>
        </p:blipFill>
        <p:spPr>
          <a:xfrm>
            <a:off x="6100917" y="1248224"/>
            <a:ext cx="5840360" cy="46155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95709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177909"/>
            <a:ext cx="10515600" cy="1325563"/>
          </a:xfrm>
        </p:spPr>
        <p:txBody>
          <a:bodyPr>
            <a:normAutofit/>
          </a:bodyPr>
          <a:lstStyle/>
          <a:p>
            <a:r>
              <a:rPr lang="en-US" sz="4800" dirty="0">
                <a:latin typeface="roboto"/>
                <a:cs typeface="Calibri Light"/>
              </a:rPr>
              <a:t>Item-Item Collaborative Filtering</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9" name="Picture 9" descr="Table&#10;&#10;Description automatically generated">
            <a:extLst>
              <a:ext uri="{FF2B5EF4-FFF2-40B4-BE49-F238E27FC236}">
                <a16:creationId xmlns:a16="http://schemas.microsoft.com/office/drawing/2014/main" id="{D851137A-F7A2-4DF2-A902-C5A4B30193BF}"/>
              </a:ext>
            </a:extLst>
          </p:cNvPr>
          <p:cNvPicPr>
            <a:picLocks noChangeAspect="1"/>
          </p:cNvPicPr>
          <p:nvPr/>
        </p:nvPicPr>
        <p:blipFill>
          <a:blip r:embed="rId4"/>
          <a:stretch>
            <a:fillRect/>
          </a:stretch>
        </p:blipFill>
        <p:spPr>
          <a:xfrm>
            <a:off x="3397046" y="1001479"/>
            <a:ext cx="5184876" cy="4109429"/>
          </a:xfrm>
          <a:prstGeom prst="rect">
            <a:avLst/>
          </a:prstGeom>
          <a:ln>
            <a:noFill/>
          </a:ln>
          <a:effectLst>
            <a:outerShdw blurRad="190500" algn="tl" rotWithShape="0">
              <a:srgbClr val="000000">
                <a:alpha val="70000"/>
              </a:srgbClr>
            </a:outerShdw>
          </a:effectLst>
        </p:spPr>
      </p:pic>
      <p:pic>
        <p:nvPicPr>
          <p:cNvPr id="10" name="Picture 10" descr="Text&#10;&#10;Description automatically generated">
            <a:extLst>
              <a:ext uri="{FF2B5EF4-FFF2-40B4-BE49-F238E27FC236}">
                <a16:creationId xmlns:a16="http://schemas.microsoft.com/office/drawing/2014/main" id="{D8523EE6-FE6D-40C5-8726-4F050C37775C}"/>
              </a:ext>
            </a:extLst>
          </p:cNvPr>
          <p:cNvPicPr>
            <a:picLocks noChangeAspect="1"/>
          </p:cNvPicPr>
          <p:nvPr/>
        </p:nvPicPr>
        <p:blipFill>
          <a:blip r:embed="rId5"/>
          <a:stretch>
            <a:fillRect/>
          </a:stretch>
        </p:blipFill>
        <p:spPr>
          <a:xfrm>
            <a:off x="2731667" y="5361782"/>
            <a:ext cx="6740105" cy="878655"/>
          </a:xfrm>
          <a:prstGeom prst="rect">
            <a:avLst/>
          </a:prstGeom>
        </p:spPr>
      </p:pic>
    </p:spTree>
    <p:extLst>
      <p:ext uri="{BB962C8B-B14F-4D97-AF65-F5344CB8AC3E}">
        <p14:creationId xmlns:p14="http://schemas.microsoft.com/office/powerpoint/2010/main" val="4130329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177909"/>
            <a:ext cx="10515600" cy="1325563"/>
          </a:xfrm>
        </p:spPr>
        <p:txBody>
          <a:bodyPr>
            <a:normAutofit/>
          </a:bodyPr>
          <a:lstStyle/>
          <a:p>
            <a:r>
              <a:rPr lang="en-US" sz="4800" dirty="0">
                <a:latin typeface="roboto"/>
                <a:cs typeface="Calibri Light"/>
              </a:rPr>
              <a:t>Item-Item Collaborative Filtering</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TextBox 3">
            <a:extLst>
              <a:ext uri="{FF2B5EF4-FFF2-40B4-BE49-F238E27FC236}">
                <a16:creationId xmlns:a16="http://schemas.microsoft.com/office/drawing/2014/main" id="{234A502D-7EA0-4FB7-8B36-41C8484856F2}"/>
              </a:ext>
            </a:extLst>
          </p:cNvPr>
          <p:cNvSpPr txBox="1"/>
          <p:nvPr/>
        </p:nvSpPr>
        <p:spPr>
          <a:xfrm>
            <a:off x="832464" y="1045496"/>
            <a:ext cx="11100619" cy="5396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nSpc>
                <a:spcPct val="110000"/>
              </a:lnSpc>
              <a:spcBef>
                <a:spcPts val="1000"/>
              </a:spcBef>
            </a:pPr>
            <a:r>
              <a:rPr lang="en-US" sz="2700" dirty="0">
                <a:latin typeface="roboto"/>
                <a:ea typeface="+mj-ea"/>
                <a:cs typeface="Calibri Light"/>
              </a:rPr>
              <a:t>What will happen if a new item or a new user comes into the recommendation ecosystem?</a:t>
            </a:r>
            <a:endParaRPr lang="en-US">
              <a:ea typeface="+mj-ea"/>
            </a:endParaRPr>
          </a:p>
          <a:p>
            <a:pPr lvl="2" indent="-457200">
              <a:lnSpc>
                <a:spcPct val="110000"/>
              </a:lnSpc>
              <a:spcBef>
                <a:spcPts val="1000"/>
              </a:spcBef>
              <a:buFont typeface="Arial" panose="020B0604020202020204" pitchFamily="34" charset="0"/>
              <a:buChar char="•"/>
            </a:pPr>
            <a:r>
              <a:rPr lang="en-US" sz="2700" dirty="0">
                <a:latin typeface="roboto"/>
                <a:ea typeface="+mj-ea"/>
                <a:cs typeface="Calibri Light"/>
              </a:rPr>
              <a:t>No data of that item or user exists</a:t>
            </a:r>
          </a:p>
          <a:p>
            <a:pPr lvl="2" indent="-457200">
              <a:lnSpc>
                <a:spcPct val="110000"/>
              </a:lnSpc>
              <a:spcBef>
                <a:spcPts val="1000"/>
              </a:spcBef>
              <a:buFont typeface="Arial" panose="020B0604020202020204" pitchFamily="34" charset="0"/>
              <a:buChar char="•"/>
            </a:pPr>
            <a:r>
              <a:rPr lang="en-US" sz="2700" dirty="0">
                <a:latin typeface="roboto"/>
                <a:ea typeface="+mj-ea"/>
                <a:cs typeface="Calibri Light"/>
              </a:rPr>
              <a:t>No recommendations possible (</a:t>
            </a:r>
            <a:r>
              <a:rPr lang="en-US" sz="2700" b="1" dirty="0">
                <a:latin typeface="roboto"/>
                <a:ea typeface="+mj-ea"/>
                <a:cs typeface="Calibri Light"/>
              </a:rPr>
              <a:t>Cold Start problem</a:t>
            </a:r>
            <a:r>
              <a:rPr lang="en-US" sz="2700" dirty="0">
                <a:latin typeface="roboto"/>
                <a:ea typeface="+mj-ea"/>
                <a:cs typeface="Calibri Light"/>
              </a:rPr>
              <a:t>)</a:t>
            </a:r>
          </a:p>
          <a:p>
            <a:pPr marL="0" lvl="1">
              <a:lnSpc>
                <a:spcPct val="110000"/>
              </a:lnSpc>
              <a:spcBef>
                <a:spcPts val="1000"/>
              </a:spcBef>
            </a:pPr>
            <a:r>
              <a:rPr lang="en-US" sz="2700" u="sng" dirty="0">
                <a:latin typeface="roboto"/>
                <a:ea typeface="+mj-ea"/>
                <a:cs typeface="Calibri Light"/>
              </a:rPr>
              <a:t>Visitor Cold Start</a:t>
            </a:r>
            <a:r>
              <a:rPr lang="en-US" sz="2700" dirty="0">
                <a:latin typeface="roboto"/>
                <a:ea typeface="+mj-ea"/>
                <a:cs typeface="Calibri Light"/>
              </a:rPr>
              <a:t>  - a new user</a:t>
            </a:r>
          </a:p>
          <a:p>
            <a:pPr lvl="2" indent="-457200">
              <a:lnSpc>
                <a:spcPct val="110000"/>
              </a:lnSpc>
              <a:spcBef>
                <a:spcPts val="1000"/>
              </a:spcBef>
              <a:buFont typeface="Arial" panose="020B0604020202020204" pitchFamily="34" charset="0"/>
              <a:buChar char="•"/>
            </a:pPr>
            <a:r>
              <a:rPr lang="en-US" sz="2700" dirty="0">
                <a:latin typeface="roboto"/>
                <a:ea typeface="+mj-ea"/>
                <a:cs typeface="Calibri Light"/>
              </a:rPr>
              <a:t>Solution: </a:t>
            </a:r>
            <a:r>
              <a:rPr lang="en-US" sz="2700" b="1" dirty="0">
                <a:latin typeface="roboto"/>
                <a:ea typeface="+mj-ea"/>
                <a:cs typeface="Calibri Light"/>
              </a:rPr>
              <a:t>Popularity recommender</a:t>
            </a:r>
            <a:r>
              <a:rPr lang="en-US" sz="2700" dirty="0">
                <a:latin typeface="roboto"/>
                <a:ea typeface="+mj-ea"/>
                <a:cs typeface="Calibri Light"/>
              </a:rPr>
              <a:t> - Recommend most popular products to the new user</a:t>
            </a:r>
          </a:p>
          <a:p>
            <a:pPr marL="0" lvl="1">
              <a:lnSpc>
                <a:spcPct val="110000"/>
              </a:lnSpc>
              <a:spcBef>
                <a:spcPts val="1000"/>
              </a:spcBef>
            </a:pPr>
            <a:r>
              <a:rPr lang="en-US" sz="2700" u="sng" dirty="0">
                <a:latin typeface="roboto"/>
                <a:ea typeface="+mj-ea"/>
                <a:cs typeface="Calibri Light"/>
              </a:rPr>
              <a:t>Product Cold Start  </a:t>
            </a:r>
            <a:r>
              <a:rPr lang="en-US" sz="2700" dirty="0">
                <a:latin typeface="roboto"/>
                <a:ea typeface="+mj-ea"/>
                <a:cs typeface="Calibri Light"/>
              </a:rPr>
              <a:t>- a new item</a:t>
            </a:r>
          </a:p>
          <a:p>
            <a:pPr lvl="2" indent="-457200">
              <a:lnSpc>
                <a:spcPct val="110000"/>
              </a:lnSpc>
              <a:spcBef>
                <a:spcPts val="1000"/>
              </a:spcBef>
              <a:buFont typeface="Arial" panose="020B0604020202020204" pitchFamily="34" charset="0"/>
              <a:buChar char="•"/>
            </a:pPr>
            <a:r>
              <a:rPr lang="en-US" sz="2700" dirty="0">
                <a:latin typeface="roboto"/>
                <a:ea typeface="+mj-ea"/>
                <a:cs typeface="Calibri Light"/>
              </a:rPr>
              <a:t>Solution: </a:t>
            </a:r>
            <a:r>
              <a:rPr lang="en-US" sz="2700" b="1" dirty="0">
                <a:latin typeface="roboto"/>
                <a:ea typeface="+mj-ea"/>
                <a:cs typeface="Calibri Light"/>
              </a:rPr>
              <a:t>Content-based filtering</a:t>
            </a:r>
            <a:r>
              <a:rPr lang="en-US" sz="2700" dirty="0">
                <a:latin typeface="roboto"/>
                <a:ea typeface="+mj-ea"/>
                <a:cs typeface="Calibri Light"/>
              </a:rPr>
              <a:t> - Use content of the new product to recommend</a:t>
            </a:r>
          </a:p>
        </p:txBody>
      </p:sp>
    </p:spTree>
    <p:extLst>
      <p:ext uri="{BB962C8B-B14F-4D97-AF65-F5344CB8AC3E}">
        <p14:creationId xmlns:p14="http://schemas.microsoft.com/office/powerpoint/2010/main" val="804625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41248" y="548640"/>
            <a:ext cx="3600860" cy="5431536"/>
          </a:xfrm>
        </p:spPr>
        <p:txBody>
          <a:bodyPr>
            <a:normAutofit/>
          </a:bodyPr>
          <a:lstStyle/>
          <a:p>
            <a:r>
              <a:rPr lang="en-US" sz="5400">
                <a:latin typeface="roboto"/>
                <a:cs typeface="Calibri Light"/>
              </a:rPr>
              <a:t>Agenda</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5056349" y="552091"/>
            <a:ext cx="6819921" cy="5755604"/>
          </a:xfrm>
        </p:spPr>
        <p:txBody>
          <a:bodyPr vert="horz" lIns="91440" tIns="45720" rIns="91440" bIns="45720" rtlCol="0" anchor="ctr">
            <a:normAutofit/>
          </a:bodyPr>
          <a:lstStyle/>
          <a:p>
            <a:pPr marL="0" indent="0">
              <a:buNone/>
            </a:pPr>
            <a:r>
              <a:rPr lang="en-US" sz="3000">
                <a:latin typeface="roboto"/>
                <a:ea typeface="+mj-ea"/>
                <a:cs typeface="Calibri Light"/>
              </a:rPr>
              <a:t>Recommenders</a:t>
            </a:r>
            <a:endParaRPr lang="en-US">
              <a:ea typeface="+mj-ea"/>
            </a:endParaRPr>
          </a:p>
          <a:p>
            <a:pPr>
              <a:buNone/>
            </a:pPr>
            <a:r>
              <a:rPr lang="en-US" sz="3000">
                <a:latin typeface="roboto"/>
                <a:ea typeface="+mj-ea"/>
                <a:cs typeface="Calibri Light"/>
              </a:rPr>
              <a:t>Why Recommenders?</a:t>
            </a:r>
            <a:endParaRPr lang="en-US">
              <a:ea typeface="+mj-ea"/>
            </a:endParaRPr>
          </a:p>
          <a:p>
            <a:pPr>
              <a:buNone/>
            </a:pPr>
            <a:r>
              <a:rPr lang="en-US" sz="3000">
                <a:latin typeface="roboto"/>
                <a:ea typeface="+mj-ea"/>
                <a:cs typeface="Calibri Light"/>
              </a:rPr>
              <a:t>Ways of recommending</a:t>
            </a:r>
            <a:endParaRPr lang="en-US" sz="3000" dirty="0">
              <a:latin typeface="roboto"/>
              <a:ea typeface="+mj-ea"/>
              <a:cs typeface="Calibri Light"/>
            </a:endParaRPr>
          </a:p>
          <a:p>
            <a:pPr>
              <a:buNone/>
            </a:pPr>
            <a:r>
              <a:rPr lang="en-US" sz="3000">
                <a:latin typeface="roboto"/>
                <a:ea typeface="+mj-ea"/>
                <a:cs typeface="Calibri Light"/>
              </a:rPr>
              <a:t>How Recommenders work?</a:t>
            </a:r>
          </a:p>
          <a:p>
            <a:pPr>
              <a:buNone/>
            </a:pPr>
            <a:r>
              <a:rPr lang="en-US" sz="3000">
                <a:latin typeface="roboto"/>
                <a:ea typeface="+mj-ea"/>
                <a:cs typeface="Calibri Light"/>
              </a:rPr>
              <a:t>Types of Recommenders</a:t>
            </a:r>
          </a:p>
          <a:p>
            <a:pPr>
              <a:buNone/>
            </a:pPr>
            <a:r>
              <a:rPr lang="en-US" sz="3000">
                <a:latin typeface="roboto"/>
                <a:ea typeface="+mj-ea"/>
                <a:cs typeface="Calibri Light"/>
              </a:rPr>
              <a:t>Evaluation of Recommenders</a:t>
            </a:r>
          </a:p>
          <a:p>
            <a:pPr>
              <a:buNone/>
            </a:pPr>
            <a:endParaRPr lang="en-US" sz="3000" dirty="0">
              <a:latin typeface="roboto"/>
              <a:ea typeface="+mj-ea"/>
              <a:cs typeface="Calibri Light"/>
            </a:endParaRPr>
          </a:p>
        </p:txBody>
      </p:sp>
      <p:pic>
        <p:nvPicPr>
          <p:cNvPr id="4" name="Picture 15" descr="Shape, rectangle&#10;&#10;Description automatically generated">
            <a:extLst>
              <a:ext uri="{FF2B5EF4-FFF2-40B4-BE49-F238E27FC236}">
                <a16:creationId xmlns:a16="http://schemas.microsoft.com/office/drawing/2014/main" id="{E376F483-1DA3-4922-A4DE-B5C7D265A780}"/>
              </a:ext>
            </a:extLst>
          </p:cNvPr>
          <p:cNvPicPr>
            <a:picLocks noChangeAspect="1"/>
          </p:cNvPicPr>
          <p:nvPr/>
        </p:nvPicPr>
        <p:blipFill>
          <a:blip r:embed="rId2"/>
          <a:stretch>
            <a:fillRect/>
          </a:stretch>
        </p:blipFill>
        <p:spPr>
          <a:xfrm>
            <a:off x="0" y="6440573"/>
            <a:ext cx="12199620" cy="416280"/>
          </a:xfrm>
          <a:prstGeom prst="rect">
            <a:avLst/>
          </a:prstGeom>
        </p:spPr>
      </p:pic>
      <p:pic>
        <p:nvPicPr>
          <p:cNvPr id="5" name="Picture 16" descr="A picture containing graphical user interface&#10;&#10;Description automatically generated">
            <a:extLst>
              <a:ext uri="{FF2B5EF4-FFF2-40B4-BE49-F238E27FC236}">
                <a16:creationId xmlns:a16="http://schemas.microsoft.com/office/drawing/2014/main" id="{F30EB02E-681A-46B3-B1E0-87DF361ED775}"/>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2756270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dirty="0">
                <a:cs typeface="Calibri Light"/>
              </a:rPr>
              <a:t>Movie Recommender</a:t>
            </a:r>
            <a:endParaRPr lang="en-US" dirty="0"/>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r>
              <a:rPr lang="en-US" dirty="0">
                <a:ea typeface="+mn-lt"/>
                <a:cs typeface="+mn-lt"/>
                <a:hlinkClick r:id="rId2"/>
              </a:rPr>
              <a:t>https://grouplens.org/datasets/movielens/100k/</a:t>
            </a:r>
            <a:endParaRPr lang="en-US">
              <a:ea typeface="+mn-lt"/>
              <a:cs typeface="+mn-lt"/>
            </a:endParaRPr>
          </a:p>
          <a:p>
            <a:endParaRPr lang="en-US" dirty="0">
              <a:cs typeface="Calibri"/>
            </a:endParaRP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3"/>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4"/>
          <a:stretch>
            <a:fillRect/>
          </a:stretch>
        </p:blipFill>
        <p:spPr>
          <a:xfrm>
            <a:off x="10226040" y="-2293"/>
            <a:ext cx="1965960" cy="583707"/>
          </a:xfrm>
          <a:prstGeom prst="rect">
            <a:avLst/>
          </a:prstGeom>
        </p:spPr>
      </p:pic>
    </p:spTree>
    <p:extLst>
      <p:ext uri="{BB962C8B-B14F-4D97-AF65-F5344CB8AC3E}">
        <p14:creationId xmlns:p14="http://schemas.microsoft.com/office/powerpoint/2010/main" val="4080695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dirty="0">
                <a:cs typeface="Calibri Light"/>
              </a:rPr>
              <a:t>Matrix Factorization Recommender</a:t>
            </a:r>
            <a:endParaRPr lang="en-US" dirty="0"/>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endParaRPr lang="en-US" dirty="0">
              <a:cs typeface="Calibri"/>
            </a:endParaRP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4085224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dirty="0">
                <a:latin typeface="roboto"/>
                <a:cs typeface="Calibri Light"/>
              </a:rPr>
              <a:t>Matrix Factorization Recommender</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TextBox 3">
            <a:extLst>
              <a:ext uri="{FF2B5EF4-FFF2-40B4-BE49-F238E27FC236}">
                <a16:creationId xmlns:a16="http://schemas.microsoft.com/office/drawing/2014/main" id="{4F30EE7A-1D84-459C-88B6-DE51F95B1287}"/>
              </a:ext>
            </a:extLst>
          </p:cNvPr>
          <p:cNvSpPr txBox="1"/>
          <p:nvPr/>
        </p:nvSpPr>
        <p:spPr>
          <a:xfrm>
            <a:off x="840658" y="1397819"/>
            <a:ext cx="10863006" cy="46832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nSpc>
                <a:spcPct val="110000"/>
              </a:lnSpc>
              <a:spcBef>
                <a:spcPts val="1000"/>
              </a:spcBef>
            </a:pPr>
            <a:r>
              <a:rPr lang="en-US" sz="2700" u="sng" dirty="0">
                <a:latin typeface="roboto"/>
                <a:ea typeface="+mj-ea"/>
                <a:cs typeface="Calibri Light"/>
              </a:rPr>
              <a:t>Problem</a:t>
            </a:r>
            <a:r>
              <a:rPr lang="en-US" sz="2700" dirty="0">
                <a:latin typeface="roboto"/>
                <a:ea typeface="+mj-ea"/>
                <a:cs typeface="Calibri Light"/>
              </a:rPr>
              <a:t>:</a:t>
            </a:r>
          </a:p>
          <a:p>
            <a:pPr marL="0" lvl="1">
              <a:lnSpc>
                <a:spcPct val="110000"/>
              </a:lnSpc>
              <a:spcBef>
                <a:spcPts val="1000"/>
              </a:spcBef>
            </a:pPr>
            <a:r>
              <a:rPr lang="en-US" sz="2700" dirty="0">
                <a:latin typeface="roboto"/>
                <a:ea typeface="+mj-ea"/>
                <a:cs typeface="Calibri Light"/>
              </a:rPr>
              <a:t>Not every movie is rated by every user. Find a set of features which can define how a user rates the movies. These are called latent features. </a:t>
            </a:r>
          </a:p>
          <a:p>
            <a:pPr marL="0" lvl="1">
              <a:lnSpc>
                <a:spcPct val="110000"/>
              </a:lnSpc>
              <a:spcBef>
                <a:spcPts val="1000"/>
              </a:spcBef>
            </a:pPr>
            <a:r>
              <a:rPr lang="en-US" sz="2700" dirty="0">
                <a:latin typeface="roboto"/>
                <a:ea typeface="+mj-ea"/>
                <a:cs typeface="Calibri Light"/>
              </a:rPr>
              <a:t>We need to find a way to extract the most important latent features from the existing features. </a:t>
            </a:r>
          </a:p>
          <a:p>
            <a:pPr marL="0" lvl="1">
              <a:lnSpc>
                <a:spcPct val="110000"/>
              </a:lnSpc>
              <a:spcBef>
                <a:spcPts val="1000"/>
              </a:spcBef>
            </a:pPr>
            <a:r>
              <a:rPr lang="en-US" sz="2700" u="sng" dirty="0">
                <a:latin typeface="roboto"/>
                <a:ea typeface="+mj-ea"/>
                <a:cs typeface="Calibri Light"/>
              </a:rPr>
              <a:t>Solution</a:t>
            </a:r>
            <a:r>
              <a:rPr lang="en-US" sz="2700" dirty="0">
                <a:latin typeface="roboto"/>
                <a:ea typeface="+mj-ea"/>
                <a:cs typeface="Calibri Light"/>
              </a:rPr>
              <a:t>:</a:t>
            </a:r>
          </a:p>
          <a:p>
            <a:pPr marL="0" lvl="1">
              <a:lnSpc>
                <a:spcPct val="110000"/>
              </a:lnSpc>
              <a:spcBef>
                <a:spcPts val="1000"/>
              </a:spcBef>
            </a:pPr>
            <a:r>
              <a:rPr lang="en-US" sz="2700" dirty="0">
                <a:latin typeface="roboto"/>
                <a:ea typeface="+mj-ea"/>
                <a:cs typeface="Calibri Light"/>
              </a:rPr>
              <a:t>Matrix factorization is a technique which uses the lower dimension dense matrix and helps in extracting the important latent features.</a:t>
            </a:r>
          </a:p>
        </p:txBody>
      </p:sp>
    </p:spTree>
    <p:extLst>
      <p:ext uri="{BB962C8B-B14F-4D97-AF65-F5344CB8AC3E}">
        <p14:creationId xmlns:p14="http://schemas.microsoft.com/office/powerpoint/2010/main" val="2703068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dirty="0">
                <a:latin typeface="roboto"/>
                <a:cs typeface="Calibri Light"/>
              </a:rPr>
              <a:t>Matrix Factorization Recommender</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5" descr="Text&#10;&#10;Description automatically generated">
            <a:extLst>
              <a:ext uri="{FF2B5EF4-FFF2-40B4-BE49-F238E27FC236}">
                <a16:creationId xmlns:a16="http://schemas.microsoft.com/office/drawing/2014/main" id="{D18934A8-7D34-4A19-9878-1A9C1C8E5036}"/>
              </a:ext>
            </a:extLst>
          </p:cNvPr>
          <p:cNvPicPr>
            <a:picLocks noChangeAspect="1"/>
          </p:cNvPicPr>
          <p:nvPr/>
        </p:nvPicPr>
        <p:blipFill>
          <a:blip r:embed="rId4"/>
          <a:stretch>
            <a:fillRect/>
          </a:stretch>
        </p:blipFill>
        <p:spPr>
          <a:xfrm>
            <a:off x="840658" y="1761092"/>
            <a:ext cx="4955457" cy="4376396"/>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058476D9-311E-46D5-B466-94E709715C60}"/>
              </a:ext>
            </a:extLst>
          </p:cNvPr>
          <p:cNvSpPr txBox="1"/>
          <p:nvPr/>
        </p:nvSpPr>
        <p:spPr>
          <a:xfrm>
            <a:off x="6092723" y="1856658"/>
            <a:ext cx="532416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700" u="sng" dirty="0">
                <a:latin typeface="roboto"/>
                <a:ea typeface="+mj-ea"/>
                <a:cs typeface="Calibri Light"/>
              </a:rPr>
              <a:t>User-Item matrix</a:t>
            </a:r>
          </a:p>
          <a:p>
            <a:r>
              <a:rPr lang="en-US" sz="2700" dirty="0" err="1">
                <a:latin typeface="roboto"/>
                <a:ea typeface="+mj-ea"/>
                <a:cs typeface="Calibri Light"/>
              </a:rPr>
              <a:t>user_id</a:t>
            </a:r>
            <a:r>
              <a:rPr lang="en-US" sz="2700" dirty="0">
                <a:latin typeface="roboto"/>
                <a:ea typeface="+mj-ea"/>
                <a:cs typeface="Calibri Light"/>
              </a:rPr>
              <a:t> : every user</a:t>
            </a:r>
          </a:p>
          <a:p>
            <a:r>
              <a:rPr lang="en-US" sz="2700" dirty="0" err="1">
                <a:latin typeface="roboto"/>
                <a:ea typeface="+mj-ea"/>
                <a:cs typeface="Calibri Light"/>
              </a:rPr>
              <a:t>movie_id</a:t>
            </a:r>
            <a:r>
              <a:rPr lang="en-US" sz="2700" dirty="0">
                <a:latin typeface="roboto"/>
                <a:ea typeface="+mj-ea"/>
                <a:cs typeface="Calibri Light"/>
              </a:rPr>
              <a:t> : every item</a:t>
            </a:r>
          </a:p>
          <a:p>
            <a:r>
              <a:rPr lang="en-US" sz="2700" dirty="0">
                <a:latin typeface="roboto"/>
                <a:ea typeface="+mj-ea"/>
                <a:cs typeface="Calibri Light"/>
              </a:rPr>
              <a:t>5.0  - 1.0 (Highly liked - Least liked)</a:t>
            </a:r>
          </a:p>
          <a:p>
            <a:r>
              <a:rPr lang="en-US" sz="2700" dirty="0">
                <a:latin typeface="roboto"/>
                <a:ea typeface="+mj-ea"/>
                <a:cs typeface="Calibri Light"/>
              </a:rPr>
              <a:t>0.0  - Movie not rated by the user</a:t>
            </a:r>
          </a:p>
        </p:txBody>
      </p:sp>
    </p:spTree>
    <p:extLst>
      <p:ext uri="{BB962C8B-B14F-4D97-AF65-F5344CB8AC3E}">
        <p14:creationId xmlns:p14="http://schemas.microsoft.com/office/powerpoint/2010/main" val="213751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dirty="0">
                <a:latin typeface="roboto"/>
                <a:cs typeface="Calibri Light"/>
              </a:rPr>
              <a:t>Matrix Factorization Recommender</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TextBox 3">
            <a:extLst>
              <a:ext uri="{FF2B5EF4-FFF2-40B4-BE49-F238E27FC236}">
                <a16:creationId xmlns:a16="http://schemas.microsoft.com/office/drawing/2014/main" id="{D1B35D51-1324-489B-834B-1F68220A4CC6}"/>
              </a:ext>
            </a:extLst>
          </p:cNvPr>
          <p:cNvSpPr txBox="1"/>
          <p:nvPr/>
        </p:nvSpPr>
        <p:spPr>
          <a:xfrm>
            <a:off x="1889434" y="1332271"/>
            <a:ext cx="94701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roboto"/>
                <a:ea typeface="+mj-ea"/>
                <a:cs typeface="Calibri Light"/>
              </a:rPr>
              <a:t>M is the total number of users</a:t>
            </a:r>
          </a:p>
          <a:p>
            <a:r>
              <a:rPr lang="en-US" dirty="0">
                <a:latin typeface="roboto"/>
                <a:ea typeface="+mj-ea"/>
                <a:cs typeface="Calibri Light"/>
              </a:rPr>
              <a:t>N is the total number of movies</a:t>
            </a:r>
          </a:p>
          <a:p>
            <a:r>
              <a:rPr lang="en-US" dirty="0">
                <a:latin typeface="roboto"/>
                <a:ea typeface="+mj-ea"/>
                <a:cs typeface="Calibri Light"/>
              </a:rPr>
              <a:t>K is the total latent features</a:t>
            </a:r>
          </a:p>
          <a:p>
            <a:r>
              <a:rPr lang="en-US" dirty="0">
                <a:latin typeface="roboto"/>
                <a:ea typeface="+mj-ea"/>
                <a:cs typeface="Calibri Light"/>
              </a:rPr>
              <a:t>R is </a:t>
            </a:r>
            <a:r>
              <a:rPr lang="en-US" dirty="0" err="1">
                <a:latin typeface="roboto"/>
                <a:ea typeface="+mj-ea"/>
                <a:cs typeface="Calibri Light"/>
              </a:rPr>
              <a:t>MxN</a:t>
            </a:r>
            <a:r>
              <a:rPr lang="en-US" dirty="0">
                <a:latin typeface="roboto"/>
                <a:ea typeface="+mj-ea"/>
                <a:cs typeface="Calibri Light"/>
              </a:rPr>
              <a:t> user-movie rating matrix</a:t>
            </a:r>
          </a:p>
          <a:p>
            <a:r>
              <a:rPr lang="en-US" dirty="0">
                <a:latin typeface="roboto"/>
                <a:ea typeface="+mj-ea"/>
                <a:cs typeface="Calibri Light"/>
              </a:rPr>
              <a:t>P is </a:t>
            </a:r>
            <a:r>
              <a:rPr lang="en-US" dirty="0" err="1">
                <a:latin typeface="roboto"/>
                <a:ea typeface="+mj-ea"/>
                <a:cs typeface="Calibri Light"/>
              </a:rPr>
              <a:t>MxK</a:t>
            </a:r>
            <a:r>
              <a:rPr lang="en-US" dirty="0">
                <a:latin typeface="roboto"/>
                <a:ea typeface="+mj-ea"/>
                <a:cs typeface="Calibri Light"/>
              </a:rPr>
              <a:t> user-feature affinity matrix which represents association between users and features</a:t>
            </a:r>
          </a:p>
          <a:p>
            <a:r>
              <a:rPr lang="en-US" dirty="0">
                <a:latin typeface="roboto"/>
                <a:ea typeface="+mj-ea"/>
                <a:cs typeface="Calibri Light"/>
              </a:rPr>
              <a:t>Q is </a:t>
            </a:r>
            <a:r>
              <a:rPr lang="en-US" dirty="0" err="1">
                <a:latin typeface="roboto"/>
                <a:ea typeface="+mj-ea"/>
                <a:cs typeface="Calibri Light"/>
              </a:rPr>
              <a:t>NxK</a:t>
            </a:r>
            <a:r>
              <a:rPr lang="en-US" dirty="0">
                <a:latin typeface="roboto"/>
                <a:ea typeface="+mj-ea"/>
                <a:cs typeface="Calibri Light"/>
              </a:rPr>
              <a:t> item-feature relevance matrix which represents association between movies and features</a:t>
            </a:r>
          </a:p>
          <a:p>
            <a:r>
              <a:rPr lang="en-US" dirty="0">
                <a:latin typeface="roboto"/>
                <a:ea typeface="+mj-ea"/>
                <a:cs typeface="Calibri Light"/>
              </a:rPr>
              <a:t>Σ is </a:t>
            </a:r>
            <a:r>
              <a:rPr lang="en-US" dirty="0" err="1">
                <a:latin typeface="roboto"/>
                <a:ea typeface="+mj-ea"/>
                <a:cs typeface="Calibri Light"/>
              </a:rPr>
              <a:t>KxK</a:t>
            </a:r>
            <a:r>
              <a:rPr lang="en-US" dirty="0">
                <a:latin typeface="roboto"/>
                <a:ea typeface="+mj-ea"/>
                <a:cs typeface="Calibri Light"/>
              </a:rPr>
              <a:t> diagonal feature weight matrix which represents the essential weights of features</a:t>
            </a:r>
            <a:endParaRPr lang="en-US">
              <a:ea typeface="+mj-ea"/>
              <a:cs typeface="Calibri"/>
            </a:endParaRPr>
          </a:p>
          <a:p>
            <a:endParaRPr lang="en-US" dirty="0">
              <a:cs typeface="Calibri"/>
            </a:endParaRPr>
          </a:p>
        </p:txBody>
      </p:sp>
      <p:pic>
        <p:nvPicPr>
          <p:cNvPr id="8" name="Picture 8" descr="Chart, waterfall chart&#10;&#10;Description automatically generated">
            <a:extLst>
              <a:ext uri="{FF2B5EF4-FFF2-40B4-BE49-F238E27FC236}">
                <a16:creationId xmlns:a16="http://schemas.microsoft.com/office/drawing/2014/main" id="{87E3119C-7953-4E26-8648-84D106657921}"/>
              </a:ext>
            </a:extLst>
          </p:cNvPr>
          <p:cNvPicPr>
            <a:picLocks noChangeAspect="1"/>
          </p:cNvPicPr>
          <p:nvPr/>
        </p:nvPicPr>
        <p:blipFill>
          <a:blip r:embed="rId4"/>
          <a:stretch>
            <a:fillRect/>
          </a:stretch>
        </p:blipFill>
        <p:spPr>
          <a:xfrm>
            <a:off x="2217174" y="3702024"/>
            <a:ext cx="7757651" cy="2575696"/>
          </a:xfrm>
          <a:prstGeom prst="rect">
            <a:avLst/>
          </a:prstGeom>
          <a:ln>
            <a:noFill/>
          </a:ln>
          <a:effectLst>
            <a:outerShdw blurRad="190500" algn="tl" rotWithShape="0">
              <a:srgbClr val="000000">
                <a:alpha val="70000"/>
              </a:srgbClr>
            </a:outerShdw>
          </a:effectLst>
        </p:spPr>
      </p:pic>
      <p:pic>
        <p:nvPicPr>
          <p:cNvPr id="9" name="Picture 9" descr="Text&#10;&#10;Description automatically generated">
            <a:extLst>
              <a:ext uri="{FF2B5EF4-FFF2-40B4-BE49-F238E27FC236}">
                <a16:creationId xmlns:a16="http://schemas.microsoft.com/office/drawing/2014/main" id="{94C33436-B1B5-4AAC-8FDB-C3648EEF5423}"/>
              </a:ext>
            </a:extLst>
          </p:cNvPr>
          <p:cNvPicPr>
            <a:picLocks noChangeAspect="1"/>
          </p:cNvPicPr>
          <p:nvPr/>
        </p:nvPicPr>
        <p:blipFill>
          <a:blip r:embed="rId5"/>
          <a:stretch>
            <a:fillRect/>
          </a:stretch>
        </p:blipFill>
        <p:spPr>
          <a:xfrm>
            <a:off x="447367" y="4775636"/>
            <a:ext cx="1153653" cy="428469"/>
          </a:xfrm>
          <a:prstGeom prst="rect">
            <a:avLst/>
          </a:prstGeom>
        </p:spPr>
      </p:pic>
    </p:spTree>
    <p:extLst>
      <p:ext uri="{BB962C8B-B14F-4D97-AF65-F5344CB8AC3E}">
        <p14:creationId xmlns:p14="http://schemas.microsoft.com/office/powerpoint/2010/main" val="2482766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177909"/>
            <a:ext cx="10515600" cy="1325563"/>
          </a:xfrm>
        </p:spPr>
        <p:txBody>
          <a:bodyPr>
            <a:normAutofit/>
          </a:bodyPr>
          <a:lstStyle/>
          <a:p>
            <a:r>
              <a:rPr lang="en-US" sz="4800" dirty="0">
                <a:latin typeface="roboto"/>
                <a:cs typeface="Calibri Light"/>
              </a:rPr>
              <a:t>Word2Vec Revisited</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3" descr="Graphical user interface, text, application&#10;&#10;Description automatically generated">
            <a:extLst>
              <a:ext uri="{FF2B5EF4-FFF2-40B4-BE49-F238E27FC236}">
                <a16:creationId xmlns:a16="http://schemas.microsoft.com/office/drawing/2014/main" id="{6BFBFCB3-9E33-49FD-92FD-C85709F2CBBC}"/>
              </a:ext>
            </a:extLst>
          </p:cNvPr>
          <p:cNvPicPr>
            <a:picLocks noChangeAspect="1"/>
          </p:cNvPicPr>
          <p:nvPr/>
        </p:nvPicPr>
        <p:blipFill>
          <a:blip r:embed="rId4"/>
          <a:stretch>
            <a:fillRect/>
          </a:stretch>
        </p:blipFill>
        <p:spPr>
          <a:xfrm>
            <a:off x="2028724" y="1152001"/>
            <a:ext cx="8142747" cy="4906321"/>
          </a:xfrm>
          <a:prstGeom prst="rect">
            <a:avLst/>
          </a:prstGeom>
        </p:spPr>
      </p:pic>
    </p:spTree>
    <p:extLst>
      <p:ext uri="{BB962C8B-B14F-4D97-AF65-F5344CB8AC3E}">
        <p14:creationId xmlns:p14="http://schemas.microsoft.com/office/powerpoint/2010/main" val="582332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177909"/>
            <a:ext cx="10515600" cy="1325563"/>
          </a:xfrm>
        </p:spPr>
        <p:txBody>
          <a:bodyPr>
            <a:normAutofit/>
          </a:bodyPr>
          <a:lstStyle/>
          <a:p>
            <a:r>
              <a:rPr lang="en-US" sz="4800" dirty="0">
                <a:latin typeface="roboto"/>
                <a:cs typeface="Calibri Light"/>
              </a:rPr>
              <a:t>Word2Vec Revisited</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Table&#10;&#10;Description automatically generated">
            <a:extLst>
              <a:ext uri="{FF2B5EF4-FFF2-40B4-BE49-F238E27FC236}">
                <a16:creationId xmlns:a16="http://schemas.microsoft.com/office/drawing/2014/main" id="{7D8AC074-B209-4E5F-B05A-694333D6650C}"/>
              </a:ext>
            </a:extLst>
          </p:cNvPr>
          <p:cNvPicPr>
            <a:picLocks noChangeAspect="1"/>
          </p:cNvPicPr>
          <p:nvPr/>
        </p:nvPicPr>
        <p:blipFill>
          <a:blip r:embed="rId4"/>
          <a:stretch>
            <a:fillRect/>
          </a:stretch>
        </p:blipFill>
        <p:spPr>
          <a:xfrm>
            <a:off x="3102078" y="910478"/>
            <a:ext cx="6331973" cy="5323818"/>
          </a:xfrm>
          <a:prstGeom prst="rect">
            <a:avLst/>
          </a:prstGeom>
        </p:spPr>
      </p:pic>
    </p:spTree>
    <p:extLst>
      <p:ext uri="{BB962C8B-B14F-4D97-AF65-F5344CB8AC3E}">
        <p14:creationId xmlns:p14="http://schemas.microsoft.com/office/powerpoint/2010/main" val="2325977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177909"/>
            <a:ext cx="10515600" cy="1325563"/>
          </a:xfrm>
        </p:spPr>
        <p:txBody>
          <a:bodyPr>
            <a:normAutofit/>
          </a:bodyPr>
          <a:lstStyle/>
          <a:p>
            <a:r>
              <a:rPr lang="en-US" sz="4800" dirty="0">
                <a:latin typeface="roboto"/>
                <a:cs typeface="Calibri Light"/>
              </a:rPr>
              <a:t>Weight Matrix (V x N)</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8" name="Picture 8" descr="A picture containing chart&#10;&#10;Description automatically generated">
            <a:extLst>
              <a:ext uri="{FF2B5EF4-FFF2-40B4-BE49-F238E27FC236}">
                <a16:creationId xmlns:a16="http://schemas.microsoft.com/office/drawing/2014/main" id="{F8486AD9-A9D8-4634-BE74-3F0EFCDDEBA2}"/>
              </a:ext>
            </a:extLst>
          </p:cNvPr>
          <p:cNvPicPr>
            <a:picLocks noChangeAspect="1"/>
          </p:cNvPicPr>
          <p:nvPr/>
        </p:nvPicPr>
        <p:blipFill>
          <a:blip r:embed="rId4"/>
          <a:stretch>
            <a:fillRect/>
          </a:stretch>
        </p:blipFill>
        <p:spPr>
          <a:xfrm>
            <a:off x="3429819" y="1004889"/>
            <a:ext cx="4900421" cy="5436612"/>
          </a:xfrm>
          <a:prstGeom prst="rect">
            <a:avLst/>
          </a:prstGeom>
        </p:spPr>
      </p:pic>
    </p:spTree>
    <p:extLst>
      <p:ext uri="{BB962C8B-B14F-4D97-AF65-F5344CB8AC3E}">
        <p14:creationId xmlns:p14="http://schemas.microsoft.com/office/powerpoint/2010/main" val="33544341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177909"/>
            <a:ext cx="10515600" cy="1325563"/>
          </a:xfrm>
        </p:spPr>
        <p:txBody>
          <a:bodyPr>
            <a:normAutofit/>
          </a:bodyPr>
          <a:lstStyle/>
          <a:p>
            <a:r>
              <a:rPr lang="en-US" sz="4800" dirty="0">
                <a:latin typeface="roboto"/>
                <a:cs typeface="Calibri Light"/>
              </a:rPr>
              <a:t>Weight Matrix (V x N)</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3" descr="Chart&#10;&#10;Description automatically generated">
            <a:extLst>
              <a:ext uri="{FF2B5EF4-FFF2-40B4-BE49-F238E27FC236}">
                <a16:creationId xmlns:a16="http://schemas.microsoft.com/office/drawing/2014/main" id="{FD108796-0FB1-404F-ABA3-6698DDB025E5}"/>
              </a:ext>
            </a:extLst>
          </p:cNvPr>
          <p:cNvPicPr>
            <a:picLocks noChangeAspect="1"/>
          </p:cNvPicPr>
          <p:nvPr/>
        </p:nvPicPr>
        <p:blipFill>
          <a:blip r:embed="rId4"/>
          <a:stretch>
            <a:fillRect/>
          </a:stretch>
        </p:blipFill>
        <p:spPr>
          <a:xfrm>
            <a:off x="3042250" y="1040075"/>
            <a:ext cx="7228935" cy="5281058"/>
          </a:xfrm>
          <a:prstGeom prst="rect">
            <a:avLst/>
          </a:prstGeom>
        </p:spPr>
      </p:pic>
    </p:spTree>
    <p:extLst>
      <p:ext uri="{BB962C8B-B14F-4D97-AF65-F5344CB8AC3E}">
        <p14:creationId xmlns:p14="http://schemas.microsoft.com/office/powerpoint/2010/main" val="1079479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177909"/>
            <a:ext cx="10515600" cy="1325563"/>
          </a:xfrm>
        </p:spPr>
        <p:txBody>
          <a:bodyPr>
            <a:normAutofit/>
          </a:bodyPr>
          <a:lstStyle/>
          <a:p>
            <a:r>
              <a:rPr lang="en-US" sz="4800" dirty="0">
                <a:latin typeface="roboto"/>
                <a:cs typeface="Calibri Light"/>
              </a:rPr>
              <a:t>Word Vectors Cosine Similarity</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Diagram&#10;&#10;Description automatically generated">
            <a:extLst>
              <a:ext uri="{FF2B5EF4-FFF2-40B4-BE49-F238E27FC236}">
                <a16:creationId xmlns:a16="http://schemas.microsoft.com/office/drawing/2014/main" id="{EE6BD013-7142-4544-83FB-10C3CC84E788}"/>
              </a:ext>
            </a:extLst>
          </p:cNvPr>
          <p:cNvPicPr>
            <a:picLocks noChangeAspect="1"/>
          </p:cNvPicPr>
          <p:nvPr/>
        </p:nvPicPr>
        <p:blipFill>
          <a:blip r:embed="rId4"/>
          <a:stretch>
            <a:fillRect/>
          </a:stretch>
        </p:blipFill>
        <p:spPr>
          <a:xfrm>
            <a:off x="3377412" y="1197264"/>
            <a:ext cx="5442123" cy="48334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57067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Recommenders</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r>
              <a:rPr lang="en-US">
                <a:cs typeface="Calibri"/>
              </a:rPr>
              <a:t>What is it?</a:t>
            </a:r>
            <a:endParaRPr lang="en-US"/>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691642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177909"/>
            <a:ext cx="10515600" cy="1325563"/>
          </a:xfrm>
        </p:spPr>
        <p:txBody>
          <a:bodyPr>
            <a:normAutofit/>
          </a:bodyPr>
          <a:lstStyle/>
          <a:p>
            <a:r>
              <a:rPr lang="en-US" sz="4800" dirty="0">
                <a:latin typeface="roboto"/>
                <a:cs typeface="Calibri Light"/>
              </a:rPr>
              <a:t>Problem: Product Recommendation</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5" descr="Diagram&#10;&#10;Description automatically generated">
            <a:extLst>
              <a:ext uri="{FF2B5EF4-FFF2-40B4-BE49-F238E27FC236}">
                <a16:creationId xmlns:a16="http://schemas.microsoft.com/office/drawing/2014/main" id="{45624FE4-4E7D-4481-B4BA-A0058A08D5D6}"/>
              </a:ext>
            </a:extLst>
          </p:cNvPr>
          <p:cNvPicPr>
            <a:picLocks noChangeAspect="1"/>
          </p:cNvPicPr>
          <p:nvPr/>
        </p:nvPicPr>
        <p:blipFill>
          <a:blip r:embed="rId4"/>
          <a:stretch>
            <a:fillRect/>
          </a:stretch>
        </p:blipFill>
        <p:spPr>
          <a:xfrm>
            <a:off x="660401" y="1735631"/>
            <a:ext cx="10756489" cy="34031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93265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177909"/>
            <a:ext cx="10515600" cy="1325563"/>
          </a:xfrm>
        </p:spPr>
        <p:txBody>
          <a:bodyPr>
            <a:normAutofit/>
          </a:bodyPr>
          <a:lstStyle/>
          <a:p>
            <a:r>
              <a:rPr lang="en-US" sz="4800" dirty="0">
                <a:latin typeface="roboto"/>
                <a:cs typeface="Calibri Light"/>
              </a:rPr>
              <a:t>Word2Vec Recommendation</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Diagram, timeline&#10;&#10;Description automatically generated">
            <a:extLst>
              <a:ext uri="{FF2B5EF4-FFF2-40B4-BE49-F238E27FC236}">
                <a16:creationId xmlns:a16="http://schemas.microsoft.com/office/drawing/2014/main" id="{831C6D8F-3225-4BEE-8E56-4A13EA5F7C9B}"/>
              </a:ext>
            </a:extLst>
          </p:cNvPr>
          <p:cNvPicPr>
            <a:picLocks noChangeAspect="1"/>
          </p:cNvPicPr>
          <p:nvPr/>
        </p:nvPicPr>
        <p:blipFill>
          <a:blip r:embed="rId4"/>
          <a:stretch>
            <a:fillRect/>
          </a:stretch>
        </p:blipFill>
        <p:spPr>
          <a:xfrm>
            <a:off x="611239" y="1216487"/>
            <a:ext cx="11215328" cy="47199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83124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177909"/>
            <a:ext cx="10515600" cy="1325563"/>
          </a:xfrm>
        </p:spPr>
        <p:txBody>
          <a:bodyPr>
            <a:normAutofit/>
          </a:bodyPr>
          <a:lstStyle/>
          <a:p>
            <a:r>
              <a:rPr lang="en-US" sz="4800" dirty="0">
                <a:latin typeface="roboto"/>
                <a:cs typeface="Calibri Light"/>
              </a:rPr>
              <a:t>Dataset</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C9C36D7D-D52D-47EA-AFB6-18F57DF2CC77}"/>
              </a:ext>
            </a:extLst>
          </p:cNvPr>
          <p:cNvSpPr txBox="1"/>
          <p:nvPr/>
        </p:nvSpPr>
        <p:spPr>
          <a:xfrm>
            <a:off x="2716981" y="3061110"/>
            <a:ext cx="67744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https://archive.ics.uci.edu/ml/machine-learning-databases/00352/</a:t>
            </a:r>
          </a:p>
        </p:txBody>
      </p:sp>
      <p:sp>
        <p:nvSpPr>
          <p:cNvPr id="6" name="TextBox 5">
            <a:extLst>
              <a:ext uri="{FF2B5EF4-FFF2-40B4-BE49-F238E27FC236}">
                <a16:creationId xmlns:a16="http://schemas.microsoft.com/office/drawing/2014/main" id="{DC497F2D-5FAF-4C57-940E-357633E0CC13}"/>
              </a:ext>
            </a:extLst>
          </p:cNvPr>
          <p:cNvSpPr txBox="1"/>
          <p:nvPr/>
        </p:nvSpPr>
        <p:spPr>
          <a:xfrm>
            <a:off x="3741174" y="4560529"/>
            <a:ext cx="60861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Simple_Recommendation_System.ipynb</a:t>
            </a:r>
          </a:p>
        </p:txBody>
      </p:sp>
    </p:spTree>
    <p:extLst>
      <p:ext uri="{BB962C8B-B14F-4D97-AF65-F5344CB8AC3E}">
        <p14:creationId xmlns:p14="http://schemas.microsoft.com/office/powerpoint/2010/main" val="1057573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67897"/>
            <a:ext cx="10515600" cy="1325563"/>
          </a:xfrm>
        </p:spPr>
        <p:txBody>
          <a:bodyPr>
            <a:normAutofit/>
          </a:bodyPr>
          <a:lstStyle/>
          <a:p>
            <a:r>
              <a:rPr lang="en-US" sz="4800" dirty="0">
                <a:latin typeface="roboto"/>
                <a:cs typeface="Calibri Light"/>
              </a:rPr>
              <a:t>Evaluation Metrics</a:t>
            </a: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TextBox 3">
            <a:extLst>
              <a:ext uri="{FF2B5EF4-FFF2-40B4-BE49-F238E27FC236}">
                <a16:creationId xmlns:a16="http://schemas.microsoft.com/office/drawing/2014/main" id="{A743A897-7BD7-4FD5-98D2-B4C593097FF8}"/>
              </a:ext>
            </a:extLst>
          </p:cNvPr>
          <p:cNvSpPr txBox="1"/>
          <p:nvPr/>
        </p:nvSpPr>
        <p:spPr>
          <a:xfrm>
            <a:off x="938981" y="1406014"/>
            <a:ext cx="8904748" cy="34403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nSpc>
                <a:spcPct val="110000"/>
              </a:lnSpc>
              <a:spcBef>
                <a:spcPts val="1000"/>
              </a:spcBef>
            </a:pPr>
            <a:r>
              <a:rPr lang="en-US" sz="2700" dirty="0">
                <a:latin typeface="roboto"/>
                <a:ea typeface="+mj-ea"/>
                <a:cs typeface="Calibri Light"/>
              </a:rPr>
              <a:t>Recall</a:t>
            </a:r>
            <a:endParaRPr lang="en-US">
              <a:ea typeface="+mj-ea"/>
            </a:endParaRPr>
          </a:p>
          <a:p>
            <a:pPr marL="0" lvl="1">
              <a:lnSpc>
                <a:spcPct val="110000"/>
              </a:lnSpc>
              <a:spcBef>
                <a:spcPts val="1000"/>
              </a:spcBef>
            </a:pPr>
            <a:r>
              <a:rPr lang="en-US" sz="2700" dirty="0">
                <a:latin typeface="roboto"/>
                <a:ea typeface="+mj-ea"/>
                <a:cs typeface="Calibri Light"/>
              </a:rPr>
              <a:t>Precision</a:t>
            </a:r>
          </a:p>
          <a:p>
            <a:pPr marL="0" lvl="1">
              <a:lnSpc>
                <a:spcPct val="110000"/>
              </a:lnSpc>
              <a:spcBef>
                <a:spcPts val="1000"/>
              </a:spcBef>
            </a:pPr>
            <a:r>
              <a:rPr lang="en-US" sz="2700" dirty="0">
                <a:latin typeface="roboto"/>
                <a:ea typeface="+mj-ea"/>
                <a:cs typeface="Calibri Light"/>
              </a:rPr>
              <a:t>RMSE</a:t>
            </a:r>
          </a:p>
          <a:p>
            <a:pPr marL="0" lvl="1">
              <a:lnSpc>
                <a:spcPct val="110000"/>
              </a:lnSpc>
              <a:spcBef>
                <a:spcPts val="1000"/>
              </a:spcBef>
            </a:pPr>
            <a:r>
              <a:rPr lang="en-US" sz="2700" dirty="0">
                <a:latin typeface="roboto"/>
                <a:ea typeface="+mj-ea"/>
                <a:cs typeface="Calibri Light"/>
              </a:rPr>
              <a:t>Mean Reciprocal Rank</a:t>
            </a:r>
          </a:p>
          <a:p>
            <a:pPr marL="0" lvl="1">
              <a:lnSpc>
                <a:spcPct val="110000"/>
              </a:lnSpc>
              <a:spcBef>
                <a:spcPts val="1000"/>
              </a:spcBef>
            </a:pPr>
            <a:r>
              <a:rPr lang="en-US" sz="2700" dirty="0">
                <a:latin typeface="roboto"/>
                <a:ea typeface="+mj-ea"/>
                <a:cs typeface="Calibri Light"/>
              </a:rPr>
              <a:t>Mean Average Precision</a:t>
            </a:r>
          </a:p>
          <a:p>
            <a:pPr marL="0" lvl="1">
              <a:lnSpc>
                <a:spcPct val="110000"/>
              </a:lnSpc>
              <a:spcBef>
                <a:spcPts val="1000"/>
              </a:spcBef>
            </a:pPr>
            <a:r>
              <a:rPr lang="en-US" sz="2700" dirty="0">
                <a:latin typeface="roboto"/>
                <a:ea typeface="+mj-ea"/>
                <a:cs typeface="Calibri Light"/>
              </a:rPr>
              <a:t>Normalized Discounted Cumulative Gain</a:t>
            </a:r>
          </a:p>
        </p:txBody>
      </p:sp>
    </p:spTree>
    <p:extLst>
      <p:ext uri="{BB962C8B-B14F-4D97-AF65-F5344CB8AC3E}">
        <p14:creationId xmlns:p14="http://schemas.microsoft.com/office/powerpoint/2010/main" val="1039641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67897"/>
            <a:ext cx="10515600" cy="1325563"/>
          </a:xfrm>
        </p:spPr>
        <p:txBody>
          <a:bodyPr>
            <a:normAutofit/>
          </a:bodyPr>
          <a:lstStyle/>
          <a:p>
            <a:r>
              <a:rPr lang="en-US" sz="4800" dirty="0">
                <a:latin typeface="roboto"/>
                <a:cs typeface="Calibri Light"/>
              </a:rPr>
              <a:t>Recall</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FB70D0AC-E69C-48C3-88DC-3879734E2ABA}"/>
              </a:ext>
            </a:extLst>
          </p:cNvPr>
          <p:cNvSpPr txBox="1"/>
          <p:nvPr/>
        </p:nvSpPr>
        <p:spPr>
          <a:xfrm>
            <a:off x="840659" y="1250336"/>
            <a:ext cx="11084231" cy="49397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nSpc>
                <a:spcPct val="110000"/>
              </a:lnSpc>
              <a:spcBef>
                <a:spcPts val="1000"/>
              </a:spcBef>
            </a:pPr>
            <a:r>
              <a:rPr lang="en-US" sz="2700" dirty="0">
                <a:latin typeface="roboto"/>
                <a:ea typeface="+mj-ea"/>
                <a:cs typeface="Calibri Light"/>
              </a:rPr>
              <a:t>What proportion of items that a user likes were actually recommended</a:t>
            </a:r>
          </a:p>
          <a:p>
            <a:pPr marL="0" lvl="1">
              <a:lnSpc>
                <a:spcPct val="110000"/>
              </a:lnSpc>
              <a:spcBef>
                <a:spcPts val="1000"/>
              </a:spcBef>
            </a:pPr>
            <a:endParaRPr lang="en-US" sz="2700">
              <a:latin typeface="roboto"/>
              <a:ea typeface="+mj-ea"/>
              <a:cs typeface="Calibri Light"/>
            </a:endParaRPr>
          </a:p>
          <a:p>
            <a:pPr marL="0" lvl="1">
              <a:lnSpc>
                <a:spcPct val="110000"/>
              </a:lnSpc>
              <a:spcBef>
                <a:spcPts val="1000"/>
              </a:spcBef>
            </a:pPr>
            <a:endParaRPr lang="en-US" sz="2700">
              <a:latin typeface="roboto"/>
              <a:ea typeface="+mj-ea"/>
              <a:cs typeface="Calibri Light"/>
            </a:endParaRPr>
          </a:p>
          <a:p>
            <a:pPr marL="0" lvl="1">
              <a:lnSpc>
                <a:spcPct val="110000"/>
              </a:lnSpc>
              <a:spcBef>
                <a:spcPts val="1000"/>
              </a:spcBef>
            </a:pPr>
            <a:r>
              <a:rPr lang="en-US" sz="2700" dirty="0">
                <a:latin typeface="roboto"/>
                <a:ea typeface="+mj-ea"/>
                <a:cs typeface="Calibri Light"/>
              </a:rPr>
              <a:t>• Here </a:t>
            </a:r>
            <a:r>
              <a:rPr lang="en-US" sz="2700" dirty="0" err="1">
                <a:latin typeface="roboto"/>
                <a:ea typeface="+mj-ea"/>
                <a:cs typeface="Calibri Light"/>
              </a:rPr>
              <a:t>tp</a:t>
            </a:r>
            <a:r>
              <a:rPr lang="en-US" sz="2700" dirty="0">
                <a:latin typeface="roboto"/>
                <a:ea typeface="+mj-ea"/>
                <a:cs typeface="Calibri Light"/>
              </a:rPr>
              <a:t> represents the number of items recommended to a user that he/she likes and </a:t>
            </a:r>
            <a:r>
              <a:rPr lang="en-US" sz="2700" dirty="0" err="1">
                <a:latin typeface="roboto"/>
                <a:ea typeface="+mj-ea"/>
                <a:cs typeface="Calibri Light"/>
              </a:rPr>
              <a:t>tp+fn</a:t>
            </a:r>
            <a:r>
              <a:rPr lang="en-US" sz="2700" dirty="0">
                <a:latin typeface="roboto"/>
                <a:ea typeface="+mj-ea"/>
                <a:cs typeface="Calibri Light"/>
              </a:rPr>
              <a:t> represents the total items that a user likes</a:t>
            </a:r>
          </a:p>
          <a:p>
            <a:pPr marL="0" lvl="1">
              <a:lnSpc>
                <a:spcPct val="110000"/>
              </a:lnSpc>
              <a:spcBef>
                <a:spcPts val="1000"/>
              </a:spcBef>
            </a:pPr>
            <a:r>
              <a:rPr lang="en-US" sz="2700" dirty="0">
                <a:latin typeface="roboto"/>
                <a:ea typeface="+mj-ea"/>
                <a:cs typeface="Calibri Light"/>
              </a:rPr>
              <a:t>• If a user likes 5 items and the recommendation engine decided to show 3 of them, then the recall will be 0.6</a:t>
            </a:r>
          </a:p>
          <a:p>
            <a:pPr marL="0" lvl="1">
              <a:lnSpc>
                <a:spcPct val="110000"/>
              </a:lnSpc>
              <a:spcBef>
                <a:spcPts val="1000"/>
              </a:spcBef>
            </a:pPr>
            <a:r>
              <a:rPr lang="en-US" sz="2700" dirty="0">
                <a:latin typeface="roboto"/>
                <a:ea typeface="+mj-ea"/>
                <a:cs typeface="Calibri Light"/>
              </a:rPr>
              <a:t>• Larger the recall, better are the recommendations</a:t>
            </a:r>
          </a:p>
          <a:p>
            <a:pPr marL="0" lvl="1">
              <a:lnSpc>
                <a:spcPct val="110000"/>
              </a:lnSpc>
              <a:spcBef>
                <a:spcPts val="1000"/>
              </a:spcBef>
            </a:pPr>
            <a:endParaRPr lang="en-US" sz="2700">
              <a:latin typeface="roboto"/>
              <a:ea typeface="+mj-ea"/>
              <a:cs typeface="Calibri Light"/>
            </a:endParaRPr>
          </a:p>
        </p:txBody>
      </p:sp>
      <p:pic>
        <p:nvPicPr>
          <p:cNvPr id="6" name="Picture 7" descr="A picture containing diagram, text&#10;&#10;Description automatically generated">
            <a:extLst>
              <a:ext uri="{FF2B5EF4-FFF2-40B4-BE49-F238E27FC236}">
                <a16:creationId xmlns:a16="http://schemas.microsoft.com/office/drawing/2014/main" id="{B114F2BE-8240-42A7-AC6A-D96497961762}"/>
              </a:ext>
            </a:extLst>
          </p:cNvPr>
          <p:cNvPicPr>
            <a:picLocks noChangeAspect="1"/>
          </p:cNvPicPr>
          <p:nvPr/>
        </p:nvPicPr>
        <p:blipFill>
          <a:blip r:embed="rId4"/>
          <a:stretch>
            <a:fillRect/>
          </a:stretch>
        </p:blipFill>
        <p:spPr>
          <a:xfrm>
            <a:off x="4730583" y="1973497"/>
            <a:ext cx="2743200" cy="9442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2161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67897"/>
            <a:ext cx="10515600" cy="1325563"/>
          </a:xfrm>
        </p:spPr>
        <p:txBody>
          <a:bodyPr>
            <a:normAutofit/>
          </a:bodyPr>
          <a:lstStyle/>
          <a:p>
            <a:r>
              <a:rPr lang="en-US" sz="4800" dirty="0">
                <a:latin typeface="roboto"/>
                <a:cs typeface="Calibri Light"/>
              </a:rPr>
              <a:t>Precision</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FB70D0AC-E69C-48C3-88DC-3879734E2ABA}"/>
              </a:ext>
            </a:extLst>
          </p:cNvPr>
          <p:cNvSpPr txBox="1"/>
          <p:nvPr/>
        </p:nvSpPr>
        <p:spPr>
          <a:xfrm>
            <a:off x="840659" y="1250336"/>
            <a:ext cx="11084231" cy="58271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nSpc>
                <a:spcPct val="110000"/>
              </a:lnSpc>
              <a:spcBef>
                <a:spcPts val="1000"/>
              </a:spcBef>
            </a:pPr>
            <a:r>
              <a:rPr lang="en-US" sz="2700" dirty="0">
                <a:latin typeface="roboto"/>
                <a:ea typeface="+mj-ea"/>
                <a:cs typeface="Calibri Light"/>
              </a:rPr>
              <a:t>Out of all the recommended items, how many did the user actually like?</a:t>
            </a:r>
          </a:p>
          <a:p>
            <a:pPr marL="0" lvl="1">
              <a:lnSpc>
                <a:spcPct val="110000"/>
              </a:lnSpc>
              <a:spcBef>
                <a:spcPts val="1000"/>
              </a:spcBef>
            </a:pPr>
            <a:r>
              <a:rPr lang="en-US" sz="2700" dirty="0">
                <a:latin typeface="roboto"/>
                <a:ea typeface="+mj-ea"/>
                <a:cs typeface="Calibri Light"/>
              </a:rPr>
              <a:t>◦ Here </a:t>
            </a:r>
            <a:r>
              <a:rPr lang="en-US" sz="2700" dirty="0" err="1">
                <a:latin typeface="roboto"/>
                <a:ea typeface="+mj-ea"/>
                <a:cs typeface="Calibri Light"/>
              </a:rPr>
              <a:t>tp</a:t>
            </a:r>
            <a:r>
              <a:rPr lang="en-US" sz="2700" dirty="0">
                <a:latin typeface="roboto"/>
                <a:ea typeface="+mj-ea"/>
                <a:cs typeface="Calibri Light"/>
              </a:rPr>
              <a:t> represents the number of items recommended to a user that he/she likes and </a:t>
            </a:r>
            <a:r>
              <a:rPr lang="en-US" sz="2700" dirty="0" err="1">
                <a:latin typeface="roboto"/>
                <a:ea typeface="+mj-ea"/>
                <a:cs typeface="Calibri Light"/>
              </a:rPr>
              <a:t>tp+fp</a:t>
            </a:r>
            <a:r>
              <a:rPr lang="en-US" sz="2700" dirty="0">
                <a:latin typeface="roboto"/>
                <a:ea typeface="+mj-ea"/>
                <a:cs typeface="Calibri Light"/>
              </a:rPr>
              <a:t> represents the total items recommended to a user</a:t>
            </a:r>
          </a:p>
          <a:p>
            <a:pPr marL="0" lvl="1">
              <a:lnSpc>
                <a:spcPct val="110000"/>
              </a:lnSpc>
              <a:spcBef>
                <a:spcPts val="1000"/>
              </a:spcBef>
            </a:pPr>
            <a:r>
              <a:rPr lang="en-US" sz="2700" dirty="0">
                <a:latin typeface="roboto"/>
                <a:ea typeface="+mj-ea"/>
                <a:cs typeface="Calibri Light"/>
              </a:rPr>
              <a:t>◦ If 5 items were recommended to the user out of which he liked 4, then precision will be 0.8</a:t>
            </a:r>
          </a:p>
          <a:p>
            <a:pPr marL="0" lvl="1">
              <a:lnSpc>
                <a:spcPct val="110000"/>
              </a:lnSpc>
              <a:spcBef>
                <a:spcPts val="1000"/>
              </a:spcBef>
            </a:pPr>
            <a:r>
              <a:rPr lang="en-US" sz="2700" dirty="0">
                <a:latin typeface="roboto"/>
                <a:ea typeface="+mj-ea"/>
                <a:cs typeface="Calibri Light"/>
              </a:rPr>
              <a:t>◦ Larger the precision, better the recommendations</a:t>
            </a:r>
          </a:p>
          <a:p>
            <a:pPr marL="0" lvl="1">
              <a:lnSpc>
                <a:spcPct val="110000"/>
              </a:lnSpc>
              <a:spcBef>
                <a:spcPts val="1000"/>
              </a:spcBef>
            </a:pPr>
            <a:r>
              <a:rPr lang="en-US" sz="2700" dirty="0">
                <a:latin typeface="roboto"/>
                <a:ea typeface="+mj-ea"/>
                <a:cs typeface="Calibri Light"/>
              </a:rPr>
              <a:t>◦ But consider this case: </a:t>
            </a:r>
            <a:r>
              <a:rPr lang="en-US" sz="2000" dirty="0">
                <a:latin typeface="roboto"/>
                <a:ea typeface="+mj-ea"/>
                <a:cs typeface="Calibri Light"/>
              </a:rPr>
              <a:t>If we simply recommend all the items, they will definitely cover the items which the user likes. So we have 100% recall! But think about precision for a second. If we recommend say 1000 items and user likes only 10 of them, then precision is 0.1%. This is really low. So, our aim should be to maximize both precision and recall.</a:t>
            </a:r>
          </a:p>
          <a:p>
            <a:pPr marL="0" lvl="1">
              <a:lnSpc>
                <a:spcPct val="110000"/>
              </a:lnSpc>
              <a:spcBef>
                <a:spcPts val="1000"/>
              </a:spcBef>
            </a:pPr>
            <a:endParaRPr lang="en-US" sz="2700" dirty="0">
              <a:latin typeface="roboto"/>
              <a:ea typeface="+mj-ea"/>
              <a:cs typeface="Calibri Light"/>
            </a:endParaRPr>
          </a:p>
        </p:txBody>
      </p:sp>
      <p:pic>
        <p:nvPicPr>
          <p:cNvPr id="4" name="Picture 7" descr="A picture containing text&#10;&#10;Description automatically generated">
            <a:extLst>
              <a:ext uri="{FF2B5EF4-FFF2-40B4-BE49-F238E27FC236}">
                <a16:creationId xmlns:a16="http://schemas.microsoft.com/office/drawing/2014/main" id="{261AEF3A-E606-4912-82A0-DCF1A41C890E}"/>
              </a:ext>
            </a:extLst>
          </p:cNvPr>
          <p:cNvPicPr>
            <a:picLocks noChangeAspect="1"/>
          </p:cNvPicPr>
          <p:nvPr/>
        </p:nvPicPr>
        <p:blipFill>
          <a:blip r:embed="rId4"/>
          <a:stretch>
            <a:fillRect/>
          </a:stretch>
        </p:blipFill>
        <p:spPr>
          <a:xfrm>
            <a:off x="4888271" y="289212"/>
            <a:ext cx="2743200" cy="7571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33314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67897"/>
            <a:ext cx="10515600" cy="1325563"/>
          </a:xfrm>
        </p:spPr>
        <p:txBody>
          <a:bodyPr>
            <a:normAutofit/>
          </a:bodyPr>
          <a:lstStyle/>
          <a:p>
            <a:r>
              <a:rPr lang="en-US" sz="4800" dirty="0">
                <a:latin typeface="roboto"/>
                <a:cs typeface="Calibri Light"/>
              </a:rPr>
              <a:t>Root Mean Square Error</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FB70D0AC-E69C-48C3-88DC-3879734E2ABA}"/>
              </a:ext>
            </a:extLst>
          </p:cNvPr>
          <p:cNvSpPr txBox="1"/>
          <p:nvPr/>
        </p:nvSpPr>
        <p:spPr>
          <a:xfrm>
            <a:off x="840659" y="1250336"/>
            <a:ext cx="11084231" cy="5396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nSpc>
                <a:spcPct val="110000"/>
              </a:lnSpc>
              <a:spcBef>
                <a:spcPts val="1000"/>
              </a:spcBef>
            </a:pPr>
            <a:r>
              <a:rPr lang="en-US" sz="2700" dirty="0">
                <a:latin typeface="roboto"/>
                <a:ea typeface="+mj-ea"/>
                <a:cs typeface="Calibri Light"/>
              </a:rPr>
              <a:t>It measures the error in the predicted ratings</a:t>
            </a:r>
          </a:p>
          <a:p>
            <a:pPr marL="0" lvl="1">
              <a:lnSpc>
                <a:spcPct val="110000"/>
              </a:lnSpc>
              <a:spcBef>
                <a:spcPts val="1000"/>
              </a:spcBef>
            </a:pPr>
            <a:br>
              <a:rPr lang="en-US" sz="2700" dirty="0">
                <a:latin typeface="roboto"/>
                <a:ea typeface="+mj-ea"/>
                <a:cs typeface="Calibri Light"/>
              </a:rPr>
            </a:br>
            <a:endParaRPr lang="en-US" sz="2700" dirty="0">
              <a:latin typeface="roboto"/>
              <a:ea typeface="+mj-ea"/>
              <a:cs typeface="Calibri Light"/>
            </a:endParaRPr>
          </a:p>
          <a:p>
            <a:pPr marL="0" lvl="1">
              <a:lnSpc>
                <a:spcPct val="110000"/>
              </a:lnSpc>
              <a:spcBef>
                <a:spcPts val="1000"/>
              </a:spcBef>
            </a:pPr>
            <a:r>
              <a:rPr lang="en-US" sz="2700" dirty="0">
                <a:latin typeface="roboto"/>
                <a:ea typeface="+mj-ea"/>
                <a:cs typeface="Calibri Light"/>
              </a:rPr>
              <a:t>• Here, Predicted is the rating predicted by model and Actual is original rating</a:t>
            </a:r>
          </a:p>
          <a:p>
            <a:pPr marL="0" lvl="1">
              <a:lnSpc>
                <a:spcPct val="110000"/>
              </a:lnSpc>
              <a:spcBef>
                <a:spcPts val="1000"/>
              </a:spcBef>
            </a:pPr>
            <a:r>
              <a:rPr lang="en-US" sz="2700" dirty="0">
                <a:latin typeface="roboto"/>
                <a:ea typeface="+mj-ea"/>
                <a:cs typeface="Calibri Light"/>
              </a:rPr>
              <a:t>• If a user has given a rating of 5 to a movie and we predicted the rating as 4, then RMSE is 1</a:t>
            </a:r>
          </a:p>
          <a:p>
            <a:pPr marL="0" lvl="1">
              <a:lnSpc>
                <a:spcPct val="110000"/>
              </a:lnSpc>
              <a:spcBef>
                <a:spcPts val="1000"/>
              </a:spcBef>
            </a:pPr>
            <a:r>
              <a:rPr lang="en-US" sz="2700" dirty="0">
                <a:latin typeface="roboto"/>
                <a:ea typeface="+mj-ea"/>
                <a:cs typeface="Calibri Light"/>
              </a:rPr>
              <a:t>• Lesser the RMSE value, better the recommendations</a:t>
            </a:r>
          </a:p>
          <a:p>
            <a:pPr marL="0" lvl="1">
              <a:lnSpc>
                <a:spcPct val="110000"/>
              </a:lnSpc>
              <a:spcBef>
                <a:spcPts val="1000"/>
              </a:spcBef>
            </a:pPr>
            <a:r>
              <a:rPr lang="en-US" sz="2700" u="sng" dirty="0">
                <a:latin typeface="roboto"/>
                <a:ea typeface="+mj-ea"/>
                <a:cs typeface="Calibri Light"/>
              </a:rPr>
              <a:t>Drawback</a:t>
            </a:r>
            <a:r>
              <a:rPr lang="en-US" sz="2700" dirty="0">
                <a:latin typeface="roboto"/>
                <a:ea typeface="+mj-ea"/>
                <a:cs typeface="Calibri Light"/>
              </a:rPr>
              <a:t>:     No ordering of products recommended is maintained</a:t>
            </a:r>
          </a:p>
          <a:p>
            <a:pPr marL="0" lvl="1">
              <a:lnSpc>
                <a:spcPct val="110000"/>
              </a:lnSpc>
              <a:spcBef>
                <a:spcPts val="1000"/>
              </a:spcBef>
            </a:pPr>
            <a:endParaRPr lang="en-US" sz="2700" dirty="0">
              <a:latin typeface="roboto"/>
              <a:ea typeface="+mj-ea"/>
              <a:cs typeface="Calibri Light"/>
            </a:endParaRPr>
          </a:p>
        </p:txBody>
      </p:sp>
      <p:pic>
        <p:nvPicPr>
          <p:cNvPr id="4" name="Picture 7" descr="Text&#10;&#10;Description automatically generated">
            <a:extLst>
              <a:ext uri="{FF2B5EF4-FFF2-40B4-BE49-F238E27FC236}">
                <a16:creationId xmlns:a16="http://schemas.microsoft.com/office/drawing/2014/main" id="{5CC11F46-9A2A-4369-9C70-92AC7BBA3C28}"/>
              </a:ext>
            </a:extLst>
          </p:cNvPr>
          <p:cNvPicPr>
            <a:picLocks noChangeAspect="1"/>
          </p:cNvPicPr>
          <p:nvPr/>
        </p:nvPicPr>
        <p:blipFill>
          <a:blip r:embed="rId4"/>
          <a:stretch>
            <a:fillRect/>
          </a:stretch>
        </p:blipFill>
        <p:spPr>
          <a:xfrm>
            <a:off x="4350589" y="1829245"/>
            <a:ext cx="3316748" cy="9858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131636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67897"/>
            <a:ext cx="10515600" cy="1325563"/>
          </a:xfrm>
        </p:spPr>
        <p:txBody>
          <a:bodyPr>
            <a:normAutofit/>
          </a:bodyPr>
          <a:lstStyle/>
          <a:p>
            <a:r>
              <a:rPr lang="en-US" sz="4800" dirty="0">
                <a:latin typeface="roboto"/>
                <a:cs typeface="Calibri Light"/>
              </a:rPr>
              <a:t>Mean Reciprocal Rank</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FB70D0AC-E69C-48C3-88DC-3879734E2ABA}"/>
              </a:ext>
            </a:extLst>
          </p:cNvPr>
          <p:cNvSpPr txBox="1"/>
          <p:nvPr/>
        </p:nvSpPr>
        <p:spPr>
          <a:xfrm>
            <a:off x="840659" y="1250336"/>
            <a:ext cx="11084231" cy="46832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nSpc>
                <a:spcPct val="110000"/>
              </a:lnSpc>
              <a:spcBef>
                <a:spcPts val="1000"/>
              </a:spcBef>
            </a:pPr>
            <a:r>
              <a:rPr lang="en-US" sz="2700" dirty="0">
                <a:latin typeface="roboto"/>
                <a:ea typeface="+mj-ea"/>
                <a:cs typeface="Calibri Light"/>
              </a:rPr>
              <a:t>Evaluates the list of recommendations</a:t>
            </a:r>
          </a:p>
          <a:p>
            <a:pPr marL="0" lvl="1">
              <a:lnSpc>
                <a:spcPct val="110000"/>
              </a:lnSpc>
              <a:spcBef>
                <a:spcPts val="1000"/>
              </a:spcBef>
            </a:pPr>
            <a:br>
              <a:rPr lang="en-US" sz="2700" dirty="0">
                <a:latin typeface="roboto"/>
                <a:ea typeface="+mj-ea"/>
                <a:cs typeface="Calibri Light"/>
              </a:rPr>
            </a:br>
            <a:br>
              <a:rPr lang="en-US" sz="2700" dirty="0">
                <a:latin typeface="roboto"/>
                <a:ea typeface="+mj-ea"/>
                <a:cs typeface="Calibri Light"/>
              </a:rPr>
            </a:br>
            <a:endParaRPr lang="en-US" sz="2700" dirty="0">
              <a:latin typeface="roboto"/>
              <a:ea typeface="+mj-ea"/>
              <a:cs typeface="Calibri Light"/>
            </a:endParaRPr>
          </a:p>
          <a:p>
            <a:pPr marL="0" lvl="1">
              <a:lnSpc>
                <a:spcPct val="110000"/>
              </a:lnSpc>
              <a:spcBef>
                <a:spcPts val="1000"/>
              </a:spcBef>
            </a:pPr>
            <a:r>
              <a:rPr lang="en-US" sz="2700" dirty="0">
                <a:latin typeface="roboto"/>
                <a:ea typeface="+mj-ea"/>
                <a:cs typeface="Calibri Light"/>
              </a:rPr>
              <a:t>• Suppose we have recommended 3 movies to a user, say A, B, C in the given order, but the user only liked movie C. As the rank of movie C is 3, the reciprocal rank will be 1/3</a:t>
            </a:r>
          </a:p>
          <a:p>
            <a:pPr marL="0" lvl="1">
              <a:lnSpc>
                <a:spcPct val="110000"/>
              </a:lnSpc>
              <a:spcBef>
                <a:spcPts val="1000"/>
              </a:spcBef>
            </a:pPr>
            <a:r>
              <a:rPr lang="en-US" sz="2700" dirty="0">
                <a:latin typeface="roboto"/>
                <a:ea typeface="+mj-ea"/>
                <a:cs typeface="Calibri Light"/>
              </a:rPr>
              <a:t>• Larger the mean reciprocal rank, better the recommendations</a:t>
            </a:r>
          </a:p>
          <a:p>
            <a:pPr marL="0" lvl="1">
              <a:lnSpc>
                <a:spcPct val="110000"/>
              </a:lnSpc>
              <a:spcBef>
                <a:spcPts val="1000"/>
              </a:spcBef>
            </a:pPr>
            <a:endParaRPr lang="en-US" sz="2700" dirty="0">
              <a:latin typeface="roboto"/>
              <a:ea typeface="+mj-ea"/>
              <a:cs typeface="Calibri Light"/>
            </a:endParaRPr>
          </a:p>
        </p:txBody>
      </p:sp>
      <p:pic>
        <p:nvPicPr>
          <p:cNvPr id="6" name="Picture 7" descr="A close up of a clock&#10;&#10;Description automatically generated">
            <a:extLst>
              <a:ext uri="{FF2B5EF4-FFF2-40B4-BE49-F238E27FC236}">
                <a16:creationId xmlns:a16="http://schemas.microsoft.com/office/drawing/2014/main" id="{C0D0762C-38A1-41E0-B5C1-5B3836A1124A}"/>
              </a:ext>
            </a:extLst>
          </p:cNvPr>
          <p:cNvPicPr>
            <a:picLocks noChangeAspect="1"/>
          </p:cNvPicPr>
          <p:nvPr/>
        </p:nvPicPr>
        <p:blipFill>
          <a:blip r:embed="rId4"/>
          <a:stretch>
            <a:fillRect/>
          </a:stretch>
        </p:blipFill>
        <p:spPr>
          <a:xfrm>
            <a:off x="4347497" y="1890544"/>
            <a:ext cx="3513393" cy="13808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43132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67897"/>
            <a:ext cx="10515600" cy="1325563"/>
          </a:xfrm>
        </p:spPr>
        <p:txBody>
          <a:bodyPr>
            <a:normAutofit/>
          </a:bodyPr>
          <a:lstStyle/>
          <a:p>
            <a:r>
              <a:rPr lang="en-US" sz="4800" dirty="0">
                <a:latin typeface="roboto"/>
                <a:cs typeface="Calibri Light"/>
              </a:rPr>
              <a:t>Mean Average Precision</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FB70D0AC-E69C-48C3-88DC-3879734E2ABA}"/>
              </a:ext>
            </a:extLst>
          </p:cNvPr>
          <p:cNvSpPr txBox="1"/>
          <p:nvPr/>
        </p:nvSpPr>
        <p:spPr>
          <a:xfrm>
            <a:off x="840659" y="1004530"/>
            <a:ext cx="11084231" cy="64391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nSpc>
                <a:spcPct val="110000"/>
              </a:lnSpc>
              <a:spcBef>
                <a:spcPts val="1000"/>
              </a:spcBef>
            </a:pPr>
            <a:r>
              <a:rPr lang="en-US" sz="2700" dirty="0">
                <a:latin typeface="roboto"/>
                <a:ea typeface="+mj-ea"/>
                <a:cs typeface="Calibri Light"/>
              </a:rPr>
              <a:t>Precision and Recall don’t care about ordering in the recommendations</a:t>
            </a:r>
          </a:p>
          <a:p>
            <a:pPr marL="0" lvl="1">
              <a:lnSpc>
                <a:spcPct val="110000"/>
              </a:lnSpc>
              <a:spcBef>
                <a:spcPts val="1000"/>
              </a:spcBef>
            </a:pPr>
            <a:r>
              <a:rPr lang="en-US" sz="2700" dirty="0">
                <a:latin typeface="roboto"/>
                <a:ea typeface="+mj-ea"/>
                <a:cs typeface="Calibri Light"/>
              </a:rPr>
              <a:t>• Precision at cutoff k is the precision calculated by considering only the subset of your recommendations from rank 1 through k</a:t>
            </a:r>
          </a:p>
          <a:p>
            <a:pPr marL="0" lvl="1">
              <a:lnSpc>
                <a:spcPct val="110000"/>
              </a:lnSpc>
              <a:spcBef>
                <a:spcPts val="1000"/>
              </a:spcBef>
            </a:pPr>
            <a:endParaRPr lang="en-US" sz="2700" dirty="0">
              <a:latin typeface="roboto"/>
              <a:ea typeface="+mj-ea"/>
              <a:cs typeface="Calibri Light"/>
            </a:endParaRPr>
          </a:p>
          <a:p>
            <a:pPr marL="0" lvl="1">
              <a:lnSpc>
                <a:spcPct val="110000"/>
              </a:lnSpc>
              <a:spcBef>
                <a:spcPts val="1000"/>
              </a:spcBef>
            </a:pPr>
            <a:endParaRPr lang="en-US" sz="2700" dirty="0">
              <a:latin typeface="roboto"/>
              <a:ea typeface="+mj-ea"/>
              <a:cs typeface="Calibri Light"/>
            </a:endParaRPr>
          </a:p>
          <a:p>
            <a:pPr marL="0" lvl="1">
              <a:lnSpc>
                <a:spcPct val="110000"/>
              </a:lnSpc>
              <a:spcBef>
                <a:spcPts val="1000"/>
              </a:spcBef>
            </a:pPr>
            <a:r>
              <a:rPr lang="en-US" sz="2700" dirty="0">
                <a:latin typeface="roboto"/>
                <a:ea typeface="+mj-ea"/>
                <a:cs typeface="Calibri Light"/>
              </a:rPr>
              <a:t>• Suppose we have made three recommendations [0, 1, 1]. Here 0 means the recommendation is not correct while 1 means that the recommendation is correct. Then the precision at k will be [0, 1/2, 2/3], and the average precision will be (1/3)*(0+1/2+2/3) = 0.38</a:t>
            </a:r>
          </a:p>
          <a:p>
            <a:pPr marL="0" lvl="1">
              <a:lnSpc>
                <a:spcPct val="110000"/>
              </a:lnSpc>
              <a:spcBef>
                <a:spcPts val="1000"/>
              </a:spcBef>
            </a:pPr>
            <a:r>
              <a:rPr lang="en-US" sz="2700" dirty="0">
                <a:latin typeface="roboto"/>
                <a:ea typeface="+mj-ea"/>
                <a:cs typeface="Calibri Light"/>
              </a:rPr>
              <a:t>• Larger the mean average precision, more correct recommendations</a:t>
            </a:r>
          </a:p>
          <a:p>
            <a:pPr marL="0" lvl="1">
              <a:lnSpc>
                <a:spcPct val="110000"/>
              </a:lnSpc>
              <a:spcBef>
                <a:spcPts val="1000"/>
              </a:spcBef>
            </a:pPr>
            <a:endParaRPr lang="en-US" sz="2700" dirty="0">
              <a:latin typeface="roboto"/>
              <a:ea typeface="+mj-ea"/>
              <a:cs typeface="Calibri Light"/>
            </a:endParaRPr>
          </a:p>
          <a:p>
            <a:pPr marL="0" lvl="1">
              <a:lnSpc>
                <a:spcPct val="110000"/>
              </a:lnSpc>
              <a:spcBef>
                <a:spcPts val="1000"/>
              </a:spcBef>
            </a:pPr>
            <a:endParaRPr lang="en-US" sz="2700" dirty="0">
              <a:latin typeface="roboto"/>
              <a:ea typeface="+mj-ea"/>
              <a:cs typeface="Calibri Light"/>
            </a:endParaRPr>
          </a:p>
        </p:txBody>
      </p:sp>
      <p:pic>
        <p:nvPicPr>
          <p:cNvPr id="4" name="Picture 7" descr="A close up of a clock&#10;&#10;Description automatically generated">
            <a:extLst>
              <a:ext uri="{FF2B5EF4-FFF2-40B4-BE49-F238E27FC236}">
                <a16:creationId xmlns:a16="http://schemas.microsoft.com/office/drawing/2014/main" id="{A316B08C-AA0A-4D0E-BA67-6AC1264B3805}"/>
              </a:ext>
            </a:extLst>
          </p:cNvPr>
          <p:cNvPicPr>
            <a:picLocks noChangeAspect="1"/>
          </p:cNvPicPr>
          <p:nvPr/>
        </p:nvPicPr>
        <p:blipFill>
          <a:blip r:embed="rId4"/>
          <a:stretch>
            <a:fillRect/>
          </a:stretch>
        </p:blipFill>
        <p:spPr>
          <a:xfrm>
            <a:off x="4494362" y="2642942"/>
            <a:ext cx="3218425" cy="11783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88422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a:xfrm>
            <a:off x="831850" y="1709738"/>
            <a:ext cx="11163737" cy="2861495"/>
          </a:xfrm>
        </p:spPr>
        <p:txBody>
          <a:bodyPr/>
          <a:lstStyle/>
          <a:p>
            <a:r>
              <a:rPr lang="en-US" dirty="0">
                <a:cs typeface="Calibri Light"/>
              </a:rPr>
              <a:t>Exercise: Build a Text Recommender System </a:t>
            </a:r>
            <a:endParaRPr lang="en-US" dirty="0"/>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a:xfrm>
            <a:off x="831850" y="4580705"/>
            <a:ext cx="11023600" cy="1508945"/>
          </a:xfrm>
        </p:spPr>
        <p:txBody>
          <a:bodyPr vert="horz" lIns="91440" tIns="45720" rIns="91440" bIns="45720" rtlCol="0" anchor="t">
            <a:normAutofit/>
          </a:bodyPr>
          <a:lstStyle/>
          <a:p>
            <a:endParaRPr lang="en-US" dirty="0">
              <a:cs typeface="Calibri"/>
            </a:endParaRPr>
          </a:p>
          <a:p>
            <a:endParaRPr lang="en-US">
              <a:cs typeface="Calibri"/>
            </a:endParaRP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2953324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Recommenders</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9" name="Content Placeholder 8">
            <a:extLst>
              <a:ext uri="{FF2B5EF4-FFF2-40B4-BE49-F238E27FC236}">
                <a16:creationId xmlns:a16="http://schemas.microsoft.com/office/drawing/2014/main" id="{D393EAB2-6FBA-400B-AF72-C319B9FC7ABD}"/>
              </a:ext>
            </a:extLst>
          </p:cNvPr>
          <p:cNvSpPr>
            <a:spLocks noGrp="1"/>
          </p:cNvSpPr>
          <p:nvPr>
            <p:ph idx="1"/>
          </p:nvPr>
        </p:nvSpPr>
        <p:spPr>
          <a:xfrm>
            <a:off x="838200" y="1825625"/>
            <a:ext cx="10936013" cy="4351338"/>
          </a:xfrm>
        </p:spPr>
        <p:txBody>
          <a:bodyPr vert="horz" lIns="91440" tIns="45720" rIns="91440" bIns="45720" rtlCol="0" anchor="t">
            <a:normAutofit/>
          </a:bodyPr>
          <a:lstStyle/>
          <a:p>
            <a:pPr marL="0" indent="0">
              <a:lnSpc>
                <a:spcPct val="110000"/>
              </a:lnSpc>
              <a:buNone/>
            </a:pPr>
            <a:r>
              <a:rPr lang="en-US" sz="3100">
                <a:latin typeface="roboto"/>
                <a:ea typeface="+mj-ea"/>
                <a:cs typeface="Calibri Light"/>
              </a:rPr>
              <a:t>A recommender filters the data using different </a:t>
            </a:r>
            <a:r>
              <a:rPr lang="en-US" sz="3100" dirty="0">
                <a:latin typeface="roboto"/>
                <a:ea typeface="+mj-ea"/>
                <a:cs typeface="Calibri Light"/>
              </a:rPr>
              <a:t>algorithms and recommends the most relevant items to users</a:t>
            </a:r>
            <a:endParaRPr lang="en-US" sz="3200" dirty="0">
              <a:latin typeface="roboto"/>
              <a:ea typeface="+mj-ea"/>
              <a:cs typeface="Calibri Light"/>
            </a:endParaRPr>
          </a:p>
          <a:p>
            <a:pPr marL="0" indent="0">
              <a:lnSpc>
                <a:spcPct val="110000"/>
              </a:lnSpc>
              <a:buNone/>
            </a:pPr>
            <a:endParaRPr lang="en-US" sz="3100" dirty="0">
              <a:latin typeface="roboto"/>
              <a:ea typeface="+mj-ea"/>
              <a:cs typeface="Calibri Light"/>
            </a:endParaRPr>
          </a:p>
          <a:p>
            <a:pPr marL="0" indent="0">
              <a:lnSpc>
                <a:spcPct val="110000"/>
              </a:lnSpc>
              <a:buNone/>
            </a:pPr>
            <a:r>
              <a:rPr lang="en-US" sz="3100">
                <a:latin typeface="roboto"/>
                <a:ea typeface="+mj-ea"/>
                <a:cs typeface="Calibri Light"/>
              </a:rPr>
              <a:t>Captures the past behaviour of a customer (Data collection) and based on that, recommends products which the users might be likely to buy</a:t>
            </a:r>
            <a:endParaRPr lang="en-US" sz="3200">
              <a:latin typeface="roboto"/>
              <a:ea typeface="+mj-ea"/>
              <a:cs typeface="Calibri Light"/>
            </a:endParaRPr>
          </a:p>
        </p:txBody>
      </p:sp>
    </p:spTree>
    <p:extLst>
      <p:ext uri="{BB962C8B-B14F-4D97-AF65-F5344CB8AC3E}">
        <p14:creationId xmlns:p14="http://schemas.microsoft.com/office/powerpoint/2010/main" val="414713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330200" y="391401"/>
            <a:ext cx="11479048" cy="1325563"/>
          </a:xfrm>
        </p:spPr>
        <p:txBody>
          <a:bodyPr>
            <a:normAutofit/>
          </a:bodyPr>
          <a:lstStyle/>
          <a:p>
            <a:r>
              <a:rPr lang="en-US" sz="4800" dirty="0">
                <a:latin typeface="roboto"/>
                <a:cs typeface="Calibri Light"/>
              </a:rPr>
              <a:t>Building a Text Recommender</a:t>
            </a:r>
            <a:endParaRPr lang="en-US" dirty="0"/>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733427" y="1848324"/>
            <a:ext cx="10845501" cy="3814886"/>
          </a:xfrm>
        </p:spPr>
        <p:txBody>
          <a:bodyPr vert="horz" lIns="91440" tIns="45720" rIns="91440" bIns="45720" rtlCol="0" anchor="t">
            <a:normAutofit/>
          </a:bodyPr>
          <a:lstStyle/>
          <a:p>
            <a:pPr marL="0" indent="0">
              <a:buNone/>
            </a:pPr>
            <a:r>
              <a:rPr lang="en-US">
                <a:latin typeface="roboto"/>
                <a:ea typeface="+mj-ea"/>
                <a:cs typeface="Calibri Light"/>
              </a:rPr>
              <a:t>Create a Text Recommender</a:t>
            </a:r>
          </a:p>
          <a:p>
            <a:pPr marL="0" indent="0">
              <a:buNone/>
            </a:pPr>
            <a:r>
              <a:rPr lang="en-US" u="sng">
                <a:latin typeface="roboto"/>
                <a:ea typeface="+mj-ea"/>
                <a:cs typeface="Calibri Light"/>
              </a:rPr>
              <a:t>Dataset</a:t>
            </a:r>
            <a:r>
              <a:rPr lang="en-US">
                <a:latin typeface="roboto"/>
                <a:ea typeface="+mj-ea"/>
                <a:cs typeface="Calibri Light"/>
              </a:rPr>
              <a:t>: </a:t>
            </a:r>
            <a:r>
              <a:rPr lang="en-US" b="1">
                <a:latin typeface="roboto"/>
                <a:ea typeface="+mj-ea"/>
                <a:cs typeface="Calibri Light"/>
              </a:rPr>
              <a:t>MovieLens 20M</a:t>
            </a:r>
            <a:r>
              <a:rPr lang="en-US">
                <a:latin typeface="roboto"/>
                <a:ea typeface="+mj-ea"/>
                <a:cs typeface="Calibri Light"/>
              </a:rPr>
              <a:t> dataset</a:t>
            </a:r>
            <a:endParaRPr lang="en-US" dirty="0">
              <a:latin typeface="roboto"/>
              <a:ea typeface="+mj-ea"/>
              <a:cs typeface="Calibri Light"/>
            </a:endParaRPr>
          </a:p>
          <a:p>
            <a:pPr marL="0" indent="0">
              <a:buNone/>
            </a:pPr>
            <a:endParaRPr lang="en-US" dirty="0">
              <a:latin typeface="roboto"/>
              <a:ea typeface="+mj-ea"/>
              <a:cs typeface="Calibri Light"/>
            </a:endParaRPr>
          </a:p>
          <a:p>
            <a:pPr marL="0" indent="0">
              <a:buNone/>
            </a:pPr>
            <a:r>
              <a:rPr lang="en-US" u="sng">
                <a:latin typeface="roboto"/>
                <a:ea typeface="+mj-ea"/>
                <a:cs typeface="Calibri Light"/>
              </a:rPr>
              <a:t>Note</a:t>
            </a:r>
            <a:r>
              <a:rPr lang="en-US">
                <a:latin typeface="roboto"/>
                <a:ea typeface="+mj-ea"/>
                <a:cs typeface="Calibri Light"/>
              </a:rPr>
              <a:t>: Please use </a:t>
            </a:r>
            <a:r>
              <a:rPr lang="en-US" b="1">
                <a:latin typeface="roboto"/>
                <a:ea typeface="+mj-ea"/>
                <a:cs typeface="Calibri Light"/>
              </a:rPr>
              <a:t>Kaggle Kernel</a:t>
            </a:r>
            <a:r>
              <a:rPr lang="en-US">
                <a:latin typeface="roboto"/>
                <a:ea typeface="+mj-ea"/>
                <a:cs typeface="Calibri Light"/>
              </a:rPr>
              <a:t> or </a:t>
            </a:r>
            <a:r>
              <a:rPr lang="en-US" b="1">
                <a:latin typeface="roboto"/>
                <a:ea typeface="+mj-ea"/>
                <a:cs typeface="Calibri Light"/>
              </a:rPr>
              <a:t>Google Colab</a:t>
            </a:r>
            <a:r>
              <a:rPr lang="en-US">
                <a:latin typeface="roboto"/>
                <a:ea typeface="+mj-ea"/>
                <a:cs typeface="Calibri Light"/>
              </a:rPr>
              <a:t> or </a:t>
            </a:r>
            <a:r>
              <a:rPr lang="en-US" b="1">
                <a:latin typeface="roboto"/>
                <a:ea typeface="+mj-ea"/>
                <a:cs typeface="Calibri Light"/>
              </a:rPr>
              <a:t>Your own local GPU machine</a:t>
            </a:r>
            <a:r>
              <a:rPr lang="en-US">
                <a:latin typeface="roboto"/>
                <a:ea typeface="+mj-ea"/>
                <a:cs typeface="Calibri Light"/>
              </a:rPr>
              <a:t> for this task. </a:t>
            </a:r>
            <a:r>
              <a:rPr lang="en-US" sz="2000" u="sng">
                <a:latin typeface="roboto"/>
                <a:ea typeface="+mj-ea"/>
                <a:cs typeface="Calibri Light"/>
              </a:rPr>
              <a:t>It will take days to complete if you use CPU</a:t>
            </a:r>
            <a:r>
              <a:rPr lang="en-US">
                <a:latin typeface="roboto"/>
                <a:ea typeface="+mj-ea"/>
                <a:cs typeface="Calibri Light"/>
              </a:rPr>
              <a:t> :)</a:t>
            </a:r>
            <a:endParaRPr lang="en-US" dirty="0">
              <a:latin typeface="roboto"/>
              <a:ea typeface="+mj-ea"/>
              <a:cs typeface="Calibri Light"/>
            </a:endParaRPr>
          </a:p>
          <a:p>
            <a:pPr marL="0" indent="0">
              <a:buNone/>
            </a:pPr>
            <a:endParaRPr lang="en-US">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1740784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Further Reading</a:t>
            </a: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884669" y="1612442"/>
            <a:ext cx="10484281" cy="4075567"/>
          </a:xfrm>
        </p:spPr>
        <p:txBody>
          <a:bodyPr vert="horz" lIns="91440" tIns="45720" rIns="91440" bIns="45720" rtlCol="0" anchor="t">
            <a:normAutofit/>
          </a:bodyPr>
          <a:lstStyle/>
          <a:p>
            <a:pPr marL="0" indent="0">
              <a:buNone/>
            </a:pPr>
            <a:r>
              <a:rPr lang="en-US" sz="3200">
                <a:ea typeface="+mn-lt"/>
                <a:cs typeface="+mn-lt"/>
              </a:rPr>
              <a:t>Practical Natural Language Processing </a:t>
            </a:r>
          </a:p>
          <a:p>
            <a:pPr marL="0" indent="0">
              <a:buNone/>
            </a:pPr>
            <a:r>
              <a:rPr lang="en-US" sz="2400" i="1">
                <a:ea typeface="+mn-lt"/>
                <a:cs typeface="+mn-lt"/>
              </a:rPr>
              <a:t>Soumya Vajjala, Anuj Gupta, Harshit Surana, Bodhisattwa Majumder</a:t>
            </a:r>
            <a:endParaRPr lang="en-US" sz="2400">
              <a:ea typeface="+mn-lt"/>
              <a:cs typeface="+mn-lt"/>
            </a:endParaRPr>
          </a:p>
          <a:p>
            <a:pPr marL="0" indent="0">
              <a:buNone/>
            </a:pPr>
            <a:endParaRPr lang="en-US" sz="3200" dirty="0">
              <a:latin typeface="roboto"/>
              <a:ea typeface="+mj-ea"/>
              <a:cs typeface="Calibri Light"/>
            </a:endParaRPr>
          </a:p>
          <a:p>
            <a:pPr marL="0" indent="0">
              <a:buNone/>
            </a:pPr>
            <a:endParaRPr lang="en-US" sz="3200">
              <a:latin typeface="Calibri"/>
              <a:ea typeface="+mj-ea"/>
              <a:cs typeface="Calibri"/>
            </a:endParaRPr>
          </a:p>
          <a:p>
            <a:pPr marL="0" indent="0">
              <a:buNone/>
            </a:pPr>
            <a:endParaRPr lang="en-US" sz="3200">
              <a:latin typeface="Calibri"/>
              <a:ea typeface="+mj-ea"/>
              <a:cs typeface="Calibri"/>
            </a:endParaRPr>
          </a:p>
          <a:p>
            <a:pPr marL="0" indent="0">
              <a:buNone/>
            </a:pPr>
            <a:endParaRPr lang="en-US" sz="3200">
              <a:latin typeface="roboto"/>
              <a:ea typeface="+mj-ea"/>
              <a:cs typeface="Calibri Light"/>
            </a:endParaRPr>
          </a:p>
          <a:p>
            <a:pPr marL="0" indent="0">
              <a:buNone/>
            </a:pPr>
            <a:endParaRPr lang="en-US" sz="3200">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119408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Why </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endParaRPr lang="en-US">
              <a:cs typeface="Calibri"/>
            </a:endParaRP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600404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Why Recommenders?</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9" name="Content Placeholder 8">
            <a:extLst>
              <a:ext uri="{FF2B5EF4-FFF2-40B4-BE49-F238E27FC236}">
                <a16:creationId xmlns:a16="http://schemas.microsoft.com/office/drawing/2014/main" id="{D393EAB2-6FBA-400B-AF72-C319B9FC7ABD}"/>
              </a:ext>
            </a:extLst>
          </p:cNvPr>
          <p:cNvSpPr>
            <a:spLocks noGrp="1"/>
          </p:cNvSpPr>
          <p:nvPr>
            <p:ph idx="1"/>
          </p:nvPr>
        </p:nvSpPr>
        <p:spPr>
          <a:xfrm>
            <a:off x="838200" y="1825625"/>
            <a:ext cx="10936013" cy="4351338"/>
          </a:xfrm>
        </p:spPr>
        <p:txBody>
          <a:bodyPr vert="horz" lIns="91440" tIns="45720" rIns="91440" bIns="45720" rtlCol="0" anchor="t">
            <a:normAutofit/>
          </a:bodyPr>
          <a:lstStyle/>
          <a:p>
            <a:pPr marL="0" indent="0">
              <a:lnSpc>
                <a:spcPct val="110000"/>
              </a:lnSpc>
              <a:buNone/>
            </a:pPr>
            <a:r>
              <a:rPr lang="en-US" sz="3200">
                <a:latin typeface="roboto"/>
                <a:ea typeface="+mj-ea"/>
                <a:cs typeface="Calibri Light"/>
              </a:rPr>
              <a:t>To create an amazing user experience</a:t>
            </a:r>
            <a:endParaRPr lang="en-US">
              <a:latin typeface="Calibri" panose="020F0502020204030204"/>
              <a:ea typeface="+mj-ea"/>
              <a:cs typeface="Calibri" panose="020F0502020204030204"/>
            </a:endParaRPr>
          </a:p>
          <a:p>
            <a:pPr marL="0" indent="0">
              <a:lnSpc>
                <a:spcPct val="110000"/>
              </a:lnSpc>
              <a:buNone/>
            </a:pPr>
            <a:r>
              <a:rPr lang="en-US" sz="3200">
                <a:latin typeface="roboto"/>
                <a:ea typeface="+mj-ea"/>
                <a:cs typeface="Calibri Light"/>
              </a:rPr>
              <a:t>To increase product sales by recommending similar or complementary products to the user</a:t>
            </a:r>
          </a:p>
          <a:p>
            <a:pPr marL="0" indent="0">
              <a:lnSpc>
                <a:spcPct val="110000"/>
              </a:lnSpc>
              <a:buNone/>
            </a:pPr>
            <a:r>
              <a:rPr lang="en-US" sz="3200">
                <a:latin typeface="roboto"/>
                <a:ea typeface="+mj-ea"/>
                <a:cs typeface="Calibri Light"/>
              </a:rPr>
              <a:t>To add additional ad stream revenue by recommending specific products</a:t>
            </a:r>
            <a:endParaRPr lang="en-US" sz="3200" dirty="0">
              <a:latin typeface="roboto"/>
              <a:ea typeface="+mj-ea"/>
              <a:cs typeface="Calibri Light"/>
            </a:endParaRPr>
          </a:p>
        </p:txBody>
      </p:sp>
    </p:spTree>
    <p:extLst>
      <p:ext uri="{BB962C8B-B14F-4D97-AF65-F5344CB8AC3E}">
        <p14:creationId xmlns:p14="http://schemas.microsoft.com/office/powerpoint/2010/main" val="2335248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Ways of recommending</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endParaRPr lang="en-US" dirty="0">
              <a:cs typeface="Calibri"/>
            </a:endParaRP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1851723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Ways of recommending</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9" name="Content Placeholder 8">
            <a:extLst>
              <a:ext uri="{FF2B5EF4-FFF2-40B4-BE49-F238E27FC236}">
                <a16:creationId xmlns:a16="http://schemas.microsoft.com/office/drawing/2014/main" id="{D393EAB2-6FBA-400B-AF72-C319B9FC7ABD}"/>
              </a:ext>
            </a:extLst>
          </p:cNvPr>
          <p:cNvSpPr>
            <a:spLocks noGrp="1"/>
          </p:cNvSpPr>
          <p:nvPr>
            <p:ph idx="1"/>
          </p:nvPr>
        </p:nvSpPr>
        <p:spPr>
          <a:xfrm>
            <a:off x="838200" y="1597901"/>
            <a:ext cx="10936013" cy="4666648"/>
          </a:xfrm>
        </p:spPr>
        <p:txBody>
          <a:bodyPr vert="horz" lIns="91440" tIns="45720" rIns="91440" bIns="45720" rtlCol="0" anchor="t">
            <a:normAutofit fontScale="85000" lnSpcReduction="20000"/>
          </a:bodyPr>
          <a:lstStyle/>
          <a:p>
            <a:pPr marL="457200" indent="-457200">
              <a:lnSpc>
                <a:spcPct val="110000"/>
              </a:lnSpc>
            </a:pPr>
            <a:r>
              <a:rPr lang="en-US" sz="3000">
                <a:latin typeface="roboto"/>
                <a:ea typeface="+mj-ea"/>
                <a:cs typeface="Calibri Light"/>
              </a:rPr>
              <a:t>Recommend items to a user which are most popular among all the users</a:t>
            </a:r>
            <a:endParaRPr lang="en-US" sz="3100" dirty="0">
              <a:latin typeface="roboto"/>
              <a:ea typeface="+mj-ea"/>
              <a:cs typeface="Calibri Light"/>
            </a:endParaRPr>
          </a:p>
          <a:p>
            <a:pPr marL="0" indent="0">
              <a:lnSpc>
                <a:spcPct val="110000"/>
              </a:lnSpc>
              <a:buNone/>
            </a:pPr>
            <a:r>
              <a:rPr lang="en-US" sz="3000">
                <a:latin typeface="roboto"/>
                <a:ea typeface="+mj-ea"/>
                <a:cs typeface="Calibri Light"/>
              </a:rPr>
              <a:t>Drawback: Every user will see the </a:t>
            </a:r>
            <a:r>
              <a:rPr lang="en-US" sz="3000">
                <a:solidFill>
                  <a:srgbClr val="FF0000"/>
                </a:solidFill>
                <a:latin typeface="roboto"/>
                <a:ea typeface="+mj-ea"/>
                <a:cs typeface="Calibri Light"/>
              </a:rPr>
              <a:t>same recommendations</a:t>
            </a:r>
          </a:p>
          <a:p>
            <a:pPr marL="0" indent="0">
              <a:lnSpc>
                <a:spcPct val="110000"/>
              </a:lnSpc>
              <a:buNone/>
            </a:pPr>
            <a:endParaRPr lang="en-US" sz="3000" dirty="0">
              <a:latin typeface="roboto"/>
              <a:ea typeface="+mj-ea"/>
              <a:cs typeface="Calibri Light"/>
            </a:endParaRPr>
          </a:p>
          <a:p>
            <a:pPr marL="457200" indent="-457200">
              <a:lnSpc>
                <a:spcPct val="110000"/>
              </a:lnSpc>
            </a:pPr>
            <a:r>
              <a:rPr lang="en-US" sz="3000">
                <a:latin typeface="roboto"/>
                <a:ea typeface="+mj-ea"/>
                <a:cs typeface="Calibri Light"/>
              </a:rPr>
              <a:t>Divide the users into multiple segments based on their preferences (user </a:t>
            </a:r>
            <a:r>
              <a:rPr lang="en-US" sz="3000" dirty="0">
                <a:latin typeface="roboto"/>
                <a:ea typeface="+mj-ea"/>
                <a:cs typeface="Calibri Light"/>
              </a:rPr>
              <a:t>features) and recommend items to them based on the segment they belong to</a:t>
            </a:r>
          </a:p>
          <a:p>
            <a:pPr marL="0" indent="0">
              <a:lnSpc>
                <a:spcPct val="110000"/>
              </a:lnSpc>
              <a:buNone/>
            </a:pPr>
            <a:r>
              <a:rPr lang="en-US" sz="3000">
                <a:latin typeface="roboto"/>
                <a:ea typeface="+mj-ea"/>
                <a:cs typeface="Calibri Light"/>
              </a:rPr>
              <a:t>Drawback: More </a:t>
            </a:r>
            <a:r>
              <a:rPr lang="en-US" sz="3000">
                <a:solidFill>
                  <a:srgbClr val="FF0000"/>
                </a:solidFill>
                <a:latin typeface="roboto"/>
                <a:ea typeface="+mj-ea"/>
                <a:cs typeface="Calibri Light"/>
              </a:rPr>
              <a:t>computation time</a:t>
            </a:r>
            <a:r>
              <a:rPr lang="en-US" sz="3000">
                <a:latin typeface="roboto"/>
                <a:ea typeface="+mj-ea"/>
                <a:cs typeface="Calibri Light"/>
              </a:rPr>
              <a:t> as number of users increases</a:t>
            </a:r>
          </a:p>
          <a:p>
            <a:pPr marL="0" indent="0">
              <a:lnSpc>
                <a:spcPct val="110000"/>
              </a:lnSpc>
              <a:buNone/>
            </a:pPr>
            <a:endParaRPr lang="en-US" sz="3000" dirty="0">
              <a:latin typeface="roboto"/>
              <a:ea typeface="+mj-ea"/>
              <a:cs typeface="Calibri Light"/>
            </a:endParaRPr>
          </a:p>
          <a:p>
            <a:pPr marL="0" indent="0">
              <a:lnSpc>
                <a:spcPct val="110000"/>
              </a:lnSpc>
              <a:buNone/>
            </a:pPr>
            <a:r>
              <a:rPr lang="en-US" sz="3000">
                <a:latin typeface="roboto"/>
                <a:ea typeface="+mj-ea"/>
                <a:cs typeface="Calibri Light"/>
              </a:rPr>
              <a:t>Cold Start Problem</a:t>
            </a:r>
            <a:endParaRPr lang="en-US">
              <a:ea typeface="+mj-ea"/>
            </a:endParaRPr>
          </a:p>
          <a:p>
            <a:pPr marL="0" indent="0">
              <a:lnSpc>
                <a:spcPct val="110000"/>
              </a:lnSpc>
              <a:buNone/>
            </a:pPr>
            <a:endParaRPr lang="en-US" sz="3100" dirty="0">
              <a:latin typeface="roboto"/>
              <a:ea typeface="+mj-ea"/>
              <a:cs typeface="Calibri Light"/>
            </a:endParaRPr>
          </a:p>
        </p:txBody>
      </p:sp>
    </p:spTree>
    <p:extLst>
      <p:ext uri="{BB962C8B-B14F-4D97-AF65-F5344CB8AC3E}">
        <p14:creationId xmlns:p14="http://schemas.microsoft.com/office/powerpoint/2010/main" val="34703695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51</Slides>
  <Notes>0</Notes>
  <HiddenSlides>0</HiddenSlide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PowerPoint Presentation</vt:lpstr>
      <vt:lpstr>PowerPoint Presentation</vt:lpstr>
      <vt:lpstr>Agenda</vt:lpstr>
      <vt:lpstr>Recommenders</vt:lpstr>
      <vt:lpstr>Recommenders</vt:lpstr>
      <vt:lpstr>Why </vt:lpstr>
      <vt:lpstr>Why Recommenders?</vt:lpstr>
      <vt:lpstr>Ways of recommending</vt:lpstr>
      <vt:lpstr>Ways of recommending</vt:lpstr>
      <vt:lpstr>How Recommenders work?</vt:lpstr>
      <vt:lpstr>How Recommenders work?</vt:lpstr>
      <vt:lpstr>Data Collection (Onboarding)</vt:lpstr>
      <vt:lpstr>Types of Recommenders</vt:lpstr>
      <vt:lpstr>Types of Recommenders</vt:lpstr>
      <vt:lpstr>Types of Recommenders</vt:lpstr>
      <vt:lpstr>Content-based Filtering</vt:lpstr>
      <vt:lpstr>Content-based Filtering</vt:lpstr>
      <vt:lpstr>Content-based Filtering</vt:lpstr>
      <vt:lpstr>Types of Recommenders</vt:lpstr>
      <vt:lpstr>Collaborative Filtering</vt:lpstr>
      <vt:lpstr>Types of Recommenders</vt:lpstr>
      <vt:lpstr>User-User Collaborative Filtering</vt:lpstr>
      <vt:lpstr>User-User Collaborative Filtering</vt:lpstr>
      <vt:lpstr>User-User Collaborative Filtering</vt:lpstr>
      <vt:lpstr>User-User Collaborative Filtering</vt:lpstr>
      <vt:lpstr>Types of Recommenders</vt:lpstr>
      <vt:lpstr>Item-Item Collaborative Filtering</vt:lpstr>
      <vt:lpstr>Item-Item Collaborative Filtering</vt:lpstr>
      <vt:lpstr>Item-Item Collaborative Filtering</vt:lpstr>
      <vt:lpstr>Movie Recommender</vt:lpstr>
      <vt:lpstr>Matrix Factorization Recommender</vt:lpstr>
      <vt:lpstr>Matrix Factorization Recommender</vt:lpstr>
      <vt:lpstr>Matrix Factorization Recommender</vt:lpstr>
      <vt:lpstr>Matrix Factorization Recommender</vt:lpstr>
      <vt:lpstr>Word2Vec Revisited</vt:lpstr>
      <vt:lpstr>Word2Vec Revisited</vt:lpstr>
      <vt:lpstr>Weight Matrix (V x N)</vt:lpstr>
      <vt:lpstr>Weight Matrix (V x N)</vt:lpstr>
      <vt:lpstr>Word Vectors Cosine Similarity</vt:lpstr>
      <vt:lpstr>Problem: Product Recommendation</vt:lpstr>
      <vt:lpstr>Word2Vec Recommendation</vt:lpstr>
      <vt:lpstr>Dataset</vt:lpstr>
      <vt:lpstr>Evaluation Metrics</vt:lpstr>
      <vt:lpstr>Recall</vt:lpstr>
      <vt:lpstr>Precision</vt:lpstr>
      <vt:lpstr>Root Mean Square Error</vt:lpstr>
      <vt:lpstr>Mean Reciprocal Rank</vt:lpstr>
      <vt:lpstr>Mean Average Precision</vt:lpstr>
      <vt:lpstr>Exercise: Build a Text Recommender System </vt:lpstr>
      <vt:lpstr>Building a Text Recommender</vt:lpstr>
      <vt:lpstr>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496</cp:revision>
  <dcterms:created xsi:type="dcterms:W3CDTF">2020-12-23T22:31:42Z</dcterms:created>
  <dcterms:modified xsi:type="dcterms:W3CDTF">2021-03-08T17:33:16Z</dcterms:modified>
</cp:coreProperties>
</file>